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1365" r:id="rId2"/>
    <p:sldId id="1427" r:id="rId3"/>
    <p:sldId id="1410" r:id="rId4"/>
    <p:sldId id="1411" r:id="rId5"/>
    <p:sldId id="1412" r:id="rId6"/>
    <p:sldId id="1414" r:id="rId7"/>
    <p:sldId id="1415" r:id="rId8"/>
    <p:sldId id="1416" r:id="rId9"/>
    <p:sldId id="1417" r:id="rId10"/>
    <p:sldId id="1428" r:id="rId11"/>
    <p:sldId id="1435" r:id="rId12"/>
    <p:sldId id="1418" r:id="rId13"/>
    <p:sldId id="1430" r:id="rId14"/>
    <p:sldId id="1431" r:id="rId15"/>
    <p:sldId id="1432" r:id="rId16"/>
    <p:sldId id="1434" r:id="rId17"/>
    <p:sldId id="1436" r:id="rId18"/>
    <p:sldId id="1437" r:id="rId19"/>
    <p:sldId id="1316" r:id="rId2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394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FD685-EBA7-4CBC-9BCF-494542339705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94F3-AA33-4301-9277-7B8A8BA39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51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Modeling </a:t>
            </a:r>
            <a:r>
              <a:rPr lang="ko-KR" altLang="en-US" dirty="0"/>
              <a:t>파이썬 코드리뷰 </a:t>
            </a:r>
            <a:r>
              <a:rPr lang="en-US" altLang="ko-KR" dirty="0"/>
              <a:t>PT</a:t>
            </a:r>
            <a:r>
              <a:rPr lang="ko-KR" altLang="en-US" dirty="0"/>
              <a:t> 시작하겠습니다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48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 라이브러리 패키지 버전 충돌</a:t>
            </a:r>
            <a:r>
              <a:rPr lang="en-US" altLang="ko-KR" dirty="0"/>
              <a:t>,</a:t>
            </a:r>
            <a:r>
              <a:rPr lang="ko-KR" altLang="en-US" dirty="0"/>
              <a:t> 예전코드와 업데이트된 패키지 코드와 다른 함수로 인해 오류 발생 수정 또는 버전 확인 필요 </a:t>
            </a:r>
            <a:r>
              <a:rPr lang="en-US" altLang="ko-KR" dirty="0"/>
              <a:t>( </a:t>
            </a:r>
            <a:r>
              <a:rPr lang="ko-KR" altLang="en-US" dirty="0"/>
              <a:t>파이참에서 전임자가 쓰던 파일경로 손상 및 유료버전 종료로 인해 패키지 불가 관련하여 남아있는 </a:t>
            </a:r>
            <a:r>
              <a:rPr lang="ko-KR" altLang="en-US" dirty="0" err="1"/>
              <a:t>자료없음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x_train</a:t>
            </a:r>
            <a:r>
              <a:rPr lang="ko-KR" altLang="en-US" dirty="0"/>
              <a:t>과 </a:t>
            </a:r>
            <a:r>
              <a:rPr lang="en-US" altLang="ko-KR" dirty="0" err="1"/>
              <a:t>y_train</a:t>
            </a:r>
            <a:r>
              <a:rPr lang="ko-KR" altLang="en-US" dirty="0"/>
              <a:t>은 시계열 데이터를 입력으로 사용하여 모델을 학습시키기 위해 준비된 훈련 데이터 </a:t>
            </a:r>
            <a:r>
              <a:rPr lang="en-US" altLang="ko-KR" dirty="0"/>
              <a:t>(</a:t>
            </a:r>
            <a:r>
              <a:rPr lang="ko-KR" altLang="en-US" dirty="0"/>
              <a:t>시계열 데이터 </a:t>
            </a:r>
            <a:r>
              <a:rPr lang="en-US" altLang="ko-KR" dirty="0"/>
              <a:t>: </a:t>
            </a:r>
            <a:r>
              <a:rPr lang="ko-KR" altLang="en-US" dirty="0"/>
              <a:t>이전 시간 단계의 값에 기초하여 현재 시간 단계의 값을 예측하는 모델을 훈련하기 위한 것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 err="1"/>
              <a:t>x_train</a:t>
            </a:r>
            <a:r>
              <a:rPr lang="en-US" altLang="ko-KR" dirty="0"/>
              <a:t>: </a:t>
            </a:r>
            <a:r>
              <a:rPr lang="ko-KR" altLang="en-US" dirty="0"/>
              <a:t>모델에 입력으로 제공되는 특성 데이터 </a:t>
            </a:r>
            <a:r>
              <a:rPr lang="en-US" altLang="ko-KR" dirty="0"/>
              <a:t>(</a:t>
            </a:r>
            <a:r>
              <a:rPr lang="ko-KR" altLang="en-US" dirty="0"/>
              <a:t>입력 </a:t>
            </a:r>
            <a:r>
              <a:rPr lang="en-US" altLang="ko-KR" dirty="0"/>
              <a:t>= </a:t>
            </a:r>
            <a:r>
              <a:rPr lang="ko-KR" altLang="en-US" dirty="0"/>
              <a:t>과거의 시간 단계에 대한 값들로 구성된 시퀀스</a:t>
            </a:r>
            <a:r>
              <a:rPr lang="en-US" altLang="ko-KR" dirty="0"/>
              <a:t>, </a:t>
            </a:r>
            <a:r>
              <a:rPr lang="ko-KR" altLang="en-US" dirty="0"/>
              <a:t>모델은 이러한 시퀀스를 통해 다음 시간 단계의 출력을 예측하려고 함</a:t>
            </a:r>
            <a:r>
              <a:rPr lang="en-US" altLang="ko-KR" dirty="0"/>
              <a:t>. </a:t>
            </a:r>
            <a:r>
              <a:rPr lang="en-US" altLang="ko-KR" dirty="0" err="1"/>
              <a:t>x_train</a:t>
            </a:r>
            <a:r>
              <a:rPr lang="ko-KR" altLang="en-US" dirty="0"/>
              <a:t>은 모델이 학습하는 과거 데이터의 패턴을 포함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 err="1"/>
              <a:t>y_train</a:t>
            </a:r>
            <a:r>
              <a:rPr lang="en-US" altLang="ko-KR" dirty="0"/>
              <a:t>: </a:t>
            </a:r>
            <a:r>
              <a:rPr lang="en-US" altLang="ko-KR" dirty="0" err="1"/>
              <a:t>x_train</a:t>
            </a:r>
            <a:r>
              <a:rPr lang="ko-KR" altLang="en-US" dirty="0"/>
              <a:t>에 대응하는 목표 값</a:t>
            </a:r>
            <a:r>
              <a:rPr lang="en-US" altLang="ko-KR" dirty="0"/>
              <a:t>,</a:t>
            </a:r>
            <a:r>
              <a:rPr lang="ko-KR" altLang="en-US" dirty="0"/>
              <a:t> 출력 </a:t>
            </a:r>
            <a:r>
              <a:rPr lang="en-US" altLang="ko-KR" dirty="0"/>
              <a:t>(</a:t>
            </a:r>
            <a:r>
              <a:rPr lang="en-US" altLang="ko-KR" dirty="0" err="1"/>
              <a:t>x_train</a:t>
            </a:r>
            <a:r>
              <a:rPr lang="en-US" altLang="ko-KR" dirty="0"/>
              <a:t> </a:t>
            </a:r>
            <a:r>
              <a:rPr lang="ko-KR" altLang="en-US" dirty="0"/>
              <a:t>시퀀스에 대응하는 다음 시간 단계의 값으로 구성</a:t>
            </a:r>
            <a:r>
              <a:rPr lang="en-US" altLang="ko-KR" dirty="0"/>
              <a:t>. </a:t>
            </a:r>
            <a:r>
              <a:rPr lang="ko-KR" altLang="en-US" dirty="0"/>
              <a:t>모델은 </a:t>
            </a:r>
            <a:r>
              <a:rPr lang="en-US" altLang="ko-KR" dirty="0" err="1"/>
              <a:t>x_train</a:t>
            </a:r>
            <a:r>
              <a:rPr lang="ko-KR" altLang="en-US" dirty="0"/>
              <a:t>을 통해 학습한 후</a:t>
            </a:r>
            <a:r>
              <a:rPr lang="en-US" altLang="ko-KR" dirty="0"/>
              <a:t>, </a:t>
            </a:r>
            <a:r>
              <a:rPr lang="ko-KR" altLang="en-US" dirty="0"/>
              <a:t>새로운 입력 시퀀스에 대해 </a:t>
            </a:r>
            <a:r>
              <a:rPr lang="en-US" altLang="ko-KR" dirty="0" err="1"/>
              <a:t>y_train</a:t>
            </a:r>
            <a:r>
              <a:rPr lang="en-US" altLang="ko-KR" dirty="0"/>
              <a:t> </a:t>
            </a:r>
            <a:r>
              <a:rPr lang="ko-KR" altLang="en-US" dirty="0"/>
              <a:t>값을 예측하려고 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121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31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41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프로젝트 구조입니다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메소드 파일들과 주피터 실행 파일을 중점적으로 확인하였습니다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Analysis</a:t>
            </a:r>
            <a:r>
              <a:rPr lang="ko-KR" altLang="en-US" dirty="0"/>
              <a:t>파일을 보면 우선 이 프로젝트는 설비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 err="1"/>
              <a:t>센서값의</a:t>
            </a:r>
            <a:r>
              <a:rPr lang="ko-KR" altLang="en-US" dirty="0"/>
              <a:t> 정보가 있는 텍스트 파일을 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데이터를 추출하여 그래프를 그리고</a:t>
            </a:r>
            <a:r>
              <a:rPr lang="en-US" altLang="ko-KR" dirty="0"/>
              <a:t>, </a:t>
            </a:r>
            <a:r>
              <a:rPr lang="ko-KR" altLang="en-US" dirty="0"/>
              <a:t>이상치를 찾아내 </a:t>
            </a:r>
            <a:r>
              <a:rPr lang="ko-KR" altLang="en-US" dirty="0" err="1"/>
              <a:t>정규화하여</a:t>
            </a:r>
            <a:r>
              <a:rPr lang="ko-KR" altLang="en-US" dirty="0"/>
              <a:t> 모델링 학습을 시킵니다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2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파일 데이터 읽어오기</a:t>
            </a:r>
            <a:endParaRPr lang="en-US" altLang="ko-KR" dirty="0"/>
          </a:p>
          <a:p>
            <a:r>
              <a:rPr lang="ko-KR" altLang="en-US" dirty="0" err="1"/>
              <a:t>판다스</a:t>
            </a:r>
            <a:r>
              <a:rPr lang="ko-KR" altLang="en-US" dirty="0"/>
              <a:t> 데이터 프레임에 저장하기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8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텍스트를 분류해서 데이터 프레임에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설비 지정 후 그래프 그리기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2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데이터 값을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사이의 값으로 정규화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33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998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Modeling  </a:t>
            </a:r>
            <a:r>
              <a:rPr lang="ko-KR" altLang="en-US" dirty="0" err="1"/>
              <a:t>클래스를를</a:t>
            </a:r>
            <a:r>
              <a:rPr lang="ko-KR" altLang="en-US" dirty="0"/>
              <a:t> 통해서 모델 생성 및  모델링 컴파일 진행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b="1" dirty="0"/>
              <a:t>손실 함수 지정</a:t>
            </a:r>
            <a:r>
              <a:rPr lang="en-US" altLang="ko-KR" dirty="0"/>
              <a:t>: </a:t>
            </a:r>
            <a:r>
              <a:rPr lang="ko-KR" altLang="en-US" dirty="0"/>
              <a:t>모델 컴파일 시에는 학습 중에 최소화할 손실 함수</a:t>
            </a:r>
            <a:r>
              <a:rPr lang="en-US" altLang="ko-KR" dirty="0"/>
              <a:t>(loss function)</a:t>
            </a:r>
            <a:r>
              <a:rPr lang="ko-KR" altLang="en-US" dirty="0"/>
              <a:t>를 지정해야 합니다</a:t>
            </a:r>
            <a:r>
              <a:rPr lang="en-US" altLang="ko-KR" dirty="0"/>
              <a:t>. LSTM </a:t>
            </a:r>
            <a:r>
              <a:rPr lang="ko-KR" altLang="en-US" dirty="0"/>
              <a:t>모델에서는 주로 평균 제곱 오차</a:t>
            </a:r>
            <a:r>
              <a:rPr lang="en-US" altLang="ko-KR" dirty="0"/>
              <a:t>(Mean Squared Error, MSE)</a:t>
            </a:r>
            <a:r>
              <a:rPr lang="ko-KR" altLang="en-US" dirty="0"/>
              <a:t>나 평균 절대 오차</a:t>
            </a:r>
            <a:r>
              <a:rPr lang="en-US" altLang="ko-KR" dirty="0"/>
              <a:t>(Mean Absolute Error, MAE)</a:t>
            </a:r>
            <a:r>
              <a:rPr lang="ko-KR" altLang="en-US" dirty="0"/>
              <a:t>와 같은 손실 함수를 사용합니다</a:t>
            </a:r>
            <a:r>
              <a:rPr lang="en-US" altLang="ko-KR" dirty="0"/>
              <a:t>. </a:t>
            </a:r>
            <a:r>
              <a:rPr lang="ko-KR" altLang="en-US" dirty="0"/>
              <a:t>이 손실 함수는 모델이 예측한 값과 실제 값 사이의 차이를 측정하여 모델을 향상시키는 데 사용됩니다</a:t>
            </a:r>
            <a:r>
              <a:rPr lang="en-US" altLang="ko-KR" dirty="0"/>
              <a:t>.</a:t>
            </a:r>
          </a:p>
          <a:p>
            <a:r>
              <a:rPr lang="ko-KR" altLang="en-US" b="1" dirty="0" err="1"/>
              <a:t>옵티마이저</a:t>
            </a:r>
            <a:r>
              <a:rPr lang="ko-KR" altLang="en-US" b="1" dirty="0"/>
              <a:t> 선택</a:t>
            </a:r>
            <a:r>
              <a:rPr lang="en-US" altLang="ko-KR" dirty="0"/>
              <a:t>: </a:t>
            </a:r>
            <a:r>
              <a:rPr lang="ko-KR" altLang="en-US" dirty="0"/>
              <a:t>모델 컴파일 시에는 모델이 손실 함수를 최소화하기 위해 사용할 </a:t>
            </a:r>
            <a:r>
              <a:rPr lang="ko-KR" altLang="en-US" dirty="0" err="1"/>
              <a:t>옵티마이저</a:t>
            </a:r>
            <a:r>
              <a:rPr lang="en-US" altLang="ko-KR" dirty="0"/>
              <a:t>(optimizer)</a:t>
            </a:r>
            <a:r>
              <a:rPr lang="ko-KR" altLang="en-US" dirty="0"/>
              <a:t>를 선택해야 합니다</a:t>
            </a:r>
            <a:r>
              <a:rPr lang="en-US" altLang="ko-KR" dirty="0"/>
              <a:t>. Adam, RMSprop </a:t>
            </a:r>
            <a:r>
              <a:rPr lang="ko-KR" altLang="en-US" dirty="0"/>
              <a:t>등의 </a:t>
            </a:r>
            <a:r>
              <a:rPr lang="ko-KR" altLang="en-US" dirty="0" err="1"/>
              <a:t>옵티마이저를</a:t>
            </a:r>
            <a:r>
              <a:rPr lang="ko-KR" altLang="en-US" dirty="0"/>
              <a:t> 선택할 수 있으며</a:t>
            </a:r>
            <a:r>
              <a:rPr lang="en-US" altLang="ko-KR" dirty="0"/>
              <a:t>, </a:t>
            </a:r>
            <a:r>
              <a:rPr lang="ko-KR" altLang="en-US" dirty="0"/>
              <a:t>이러한 </a:t>
            </a:r>
            <a:r>
              <a:rPr lang="ko-KR" altLang="en-US" dirty="0" err="1"/>
              <a:t>옵티마이저는</a:t>
            </a:r>
            <a:r>
              <a:rPr lang="ko-KR" altLang="en-US" dirty="0"/>
              <a:t> 모델의 가중치를 업데이트하는 데 사용됩니다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평가 지표 설정</a:t>
            </a:r>
            <a:r>
              <a:rPr lang="en-US" altLang="ko-KR" dirty="0"/>
              <a:t>: </a:t>
            </a:r>
            <a:r>
              <a:rPr lang="ko-KR" altLang="en-US" dirty="0"/>
              <a:t>모델 컴파일 시에는 모델이 학습되는 동안 모니터링할 평가 지표</a:t>
            </a:r>
            <a:r>
              <a:rPr lang="en-US" altLang="ko-KR" dirty="0"/>
              <a:t>(metrics)</a:t>
            </a:r>
            <a:r>
              <a:rPr lang="ko-KR" altLang="en-US" dirty="0"/>
              <a:t>를 선택할 수 있습니다</a:t>
            </a:r>
            <a:r>
              <a:rPr lang="en-US" altLang="ko-KR" dirty="0"/>
              <a:t>. </a:t>
            </a:r>
            <a:r>
              <a:rPr lang="ko-KR" altLang="en-US" dirty="0"/>
              <a:t>주로 평가 지표로는 정확도</a:t>
            </a:r>
            <a:r>
              <a:rPr lang="en-US" altLang="ko-KR" dirty="0"/>
              <a:t>(accuracy), </a:t>
            </a:r>
            <a:r>
              <a:rPr lang="ko-KR" altLang="en-US" dirty="0"/>
              <a:t>정밀도</a:t>
            </a:r>
            <a:r>
              <a:rPr lang="en-US" altLang="ko-KR" dirty="0"/>
              <a:t>(precision), </a:t>
            </a:r>
            <a:r>
              <a:rPr lang="ko-KR" altLang="en-US" dirty="0" err="1"/>
              <a:t>재현율</a:t>
            </a:r>
            <a:r>
              <a:rPr lang="en-US" altLang="ko-KR" dirty="0"/>
              <a:t>(recall) </a:t>
            </a:r>
            <a:r>
              <a:rPr lang="ko-KR" altLang="en-US" dirty="0"/>
              <a:t>등이 사용됩니다</a:t>
            </a:r>
            <a:r>
              <a:rPr lang="en-US" altLang="ko-KR" dirty="0"/>
              <a:t>. </a:t>
            </a:r>
            <a:r>
              <a:rPr lang="ko-KR" altLang="en-US" dirty="0"/>
              <a:t>이러한 평가 지표는 모델의 성능을 평가하고 모니터링하는 데 사용됩니다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모델 저장 및 복원</a:t>
            </a:r>
            <a:r>
              <a:rPr lang="en-US" altLang="ko-KR" dirty="0"/>
              <a:t>: </a:t>
            </a:r>
            <a:r>
              <a:rPr lang="ko-KR" altLang="en-US" dirty="0" err="1"/>
              <a:t>컴파일된</a:t>
            </a:r>
            <a:r>
              <a:rPr lang="ko-KR" altLang="en-US" dirty="0"/>
              <a:t> 모델은 나중에 저장하고 필요할 때 다시 </a:t>
            </a:r>
            <a:r>
              <a:rPr lang="ko-KR" altLang="en-US" dirty="0" err="1"/>
              <a:t>로드할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  <a:r>
              <a:rPr lang="ko-KR" altLang="en-US" dirty="0"/>
              <a:t>모델을 저장하려면 </a:t>
            </a:r>
            <a:r>
              <a:rPr lang="ko-KR" altLang="en-US" dirty="0" err="1"/>
              <a:t>컴파일된</a:t>
            </a:r>
            <a:r>
              <a:rPr lang="ko-KR" altLang="en-US" dirty="0"/>
              <a:t> 모델이 필요하며</a:t>
            </a:r>
            <a:r>
              <a:rPr lang="en-US" altLang="ko-KR" dirty="0"/>
              <a:t>, </a:t>
            </a:r>
            <a:r>
              <a:rPr lang="ko-KR" altLang="en-US" dirty="0"/>
              <a:t>이를 통해 모델을 </a:t>
            </a:r>
            <a:r>
              <a:rPr lang="ko-KR" altLang="en-US" dirty="0" err="1"/>
              <a:t>재학습하지</a:t>
            </a:r>
            <a:r>
              <a:rPr lang="ko-KR" altLang="en-US" dirty="0"/>
              <a:t> 않고도 이전에 학습한 결과를 재사용할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70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모델링에서의 조기 종료</a:t>
            </a:r>
            <a:r>
              <a:rPr lang="en-US" altLang="ko-KR" dirty="0"/>
              <a:t>(early stopping)</a:t>
            </a:r>
            <a:r>
              <a:rPr lang="ko-KR" altLang="en-US" dirty="0"/>
              <a:t>는 모델이 </a:t>
            </a:r>
            <a:r>
              <a:rPr lang="ko-KR" altLang="en-US" dirty="0" err="1"/>
              <a:t>과적합</a:t>
            </a:r>
            <a:r>
              <a:rPr lang="en-US" altLang="ko-KR" dirty="0"/>
              <a:t>(overfitting)</a:t>
            </a:r>
            <a:r>
              <a:rPr lang="ko-KR" altLang="en-US" dirty="0"/>
              <a:t>되는 것을 방지하고</a:t>
            </a:r>
            <a:r>
              <a:rPr lang="en-US" altLang="ko-KR" dirty="0"/>
              <a:t>, </a:t>
            </a:r>
            <a:r>
              <a:rPr lang="ko-KR" altLang="en-US" dirty="0"/>
              <a:t>더 나은 일반화 성능을 얻기 위해 사용되는 기법입니다</a:t>
            </a:r>
            <a:r>
              <a:rPr lang="en-US" altLang="ko-KR" dirty="0"/>
              <a:t>. </a:t>
            </a:r>
            <a:r>
              <a:rPr lang="ko-KR" altLang="en-US" dirty="0"/>
              <a:t>과적합은 모델이 학습 데이터에 너무 맞춰져서 새로운 데이터에 대한 성능이 저하되는 현상을 의미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작동방식</a:t>
            </a:r>
            <a:endParaRPr lang="en-US" altLang="ko-KR" dirty="0"/>
          </a:p>
          <a:p>
            <a:r>
              <a:rPr lang="ko-KR" altLang="en-US" b="1" dirty="0"/>
              <a:t>검증 손실 모니터링</a:t>
            </a:r>
            <a:r>
              <a:rPr lang="en-US" altLang="ko-KR" dirty="0"/>
              <a:t>: </a:t>
            </a:r>
            <a:r>
              <a:rPr lang="ko-KR" altLang="en-US" dirty="0"/>
              <a:t>모델이 학습하는 동안 매 </a:t>
            </a:r>
            <a:r>
              <a:rPr lang="ko-KR" altLang="en-US" dirty="0" err="1"/>
              <a:t>에포크</a:t>
            </a:r>
            <a:r>
              <a:rPr lang="en-US" altLang="ko-KR" dirty="0"/>
              <a:t>(epoch)</a:t>
            </a:r>
            <a:r>
              <a:rPr lang="ko-KR" altLang="en-US" dirty="0"/>
              <a:t>마다 검증 데이터에 대한 손실</a:t>
            </a:r>
            <a:r>
              <a:rPr lang="en-US" altLang="ko-KR" dirty="0"/>
              <a:t>(loss)</a:t>
            </a:r>
            <a:r>
              <a:rPr lang="ko-KR" altLang="en-US" dirty="0"/>
              <a:t>을 계산하고 모니터링합니다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최적 모델 저장</a:t>
            </a:r>
            <a:r>
              <a:rPr lang="en-US" altLang="ko-KR" dirty="0"/>
              <a:t>: </a:t>
            </a:r>
            <a:r>
              <a:rPr lang="ko-KR" altLang="en-US" dirty="0"/>
              <a:t>현재까지의 최적 모델을 저장합니다</a:t>
            </a:r>
            <a:r>
              <a:rPr lang="en-US" altLang="ko-KR" dirty="0"/>
              <a:t>. </a:t>
            </a:r>
            <a:r>
              <a:rPr lang="ko-KR" altLang="en-US" dirty="0"/>
              <a:t>이는 검증 손실이 가장 낮을 때의 모델을 기록하는 것을 의미합니다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조기 종료 조건 설정</a:t>
            </a:r>
            <a:r>
              <a:rPr lang="en-US" altLang="ko-KR" dirty="0"/>
              <a:t>: </a:t>
            </a:r>
            <a:r>
              <a:rPr lang="ko-KR" altLang="en-US" dirty="0"/>
              <a:t>일정한 </a:t>
            </a:r>
            <a:r>
              <a:rPr lang="ko-KR" altLang="en-US" dirty="0" err="1"/>
              <a:t>에포크</a:t>
            </a:r>
            <a:r>
              <a:rPr lang="ko-KR" altLang="en-US" dirty="0"/>
              <a:t> 동안 검증 손실이 개선되지 않으면 학습을 종료하는 조건을 설정합니다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학습 종료</a:t>
            </a:r>
            <a:r>
              <a:rPr lang="en-US" altLang="ko-KR" dirty="0"/>
              <a:t>: </a:t>
            </a:r>
            <a:r>
              <a:rPr lang="ko-KR" altLang="en-US" dirty="0"/>
              <a:t>설정된 조기 종료 조건이 충족되면 학습을 조기 종료합니다</a:t>
            </a:r>
            <a:r>
              <a:rPr lang="en-US" altLang="ko-KR" dirty="0"/>
              <a:t>. </a:t>
            </a:r>
            <a:r>
              <a:rPr lang="ko-KR" altLang="en-US" dirty="0"/>
              <a:t>이 때 저장된 최적 모델을 복구하여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with </a:t>
            </a:r>
            <a:r>
              <a:rPr lang="en-US" altLang="ko-KR" dirty="0" err="1"/>
              <a:t>self.tf.device</a:t>
            </a:r>
            <a:r>
              <a:rPr lang="en-US" altLang="ko-KR" dirty="0"/>
              <a:t>('/GPU:0'):: </a:t>
            </a:r>
            <a:r>
              <a:rPr lang="ko-KR" altLang="en-US" dirty="0"/>
              <a:t>이 부분은 </a:t>
            </a:r>
            <a:r>
              <a:rPr lang="en-US" altLang="ko-KR" dirty="0"/>
              <a:t>TensorFlow</a:t>
            </a:r>
            <a:r>
              <a:rPr lang="ko-KR" altLang="en-US" dirty="0"/>
              <a:t>에서 </a:t>
            </a:r>
            <a:r>
              <a:rPr lang="en-US" altLang="ko-KR" dirty="0"/>
              <a:t>GPU</a:t>
            </a:r>
            <a:r>
              <a:rPr lang="ko-KR" altLang="en-US" dirty="0"/>
              <a:t>를 사용하여 모델을 학습하기 위해 </a:t>
            </a:r>
            <a:r>
              <a:rPr lang="en-US" altLang="ko-KR" dirty="0"/>
              <a:t>GPU</a:t>
            </a:r>
            <a:r>
              <a:rPr lang="ko-KR" altLang="en-US" dirty="0"/>
              <a:t>를 지정하는 부분입니다</a:t>
            </a:r>
            <a:r>
              <a:rPr lang="en-US" altLang="ko-KR" dirty="0"/>
              <a:t>. /GPU:0</a:t>
            </a:r>
            <a:r>
              <a:rPr lang="ko-KR" altLang="en-US" dirty="0"/>
              <a:t>은 첫 번째 </a:t>
            </a:r>
            <a:r>
              <a:rPr lang="en-US" altLang="ko-KR" dirty="0"/>
              <a:t>GPU</a:t>
            </a:r>
            <a:r>
              <a:rPr lang="ko-KR" altLang="en-US" dirty="0"/>
              <a:t>를 사용하겠다는 것을 나타냅니다</a:t>
            </a:r>
            <a:r>
              <a:rPr lang="en-US" altLang="ko-KR" dirty="0"/>
              <a:t>. </a:t>
            </a:r>
            <a:r>
              <a:rPr lang="ko-KR" altLang="en-US" dirty="0"/>
              <a:t>시스템에 여러 개의 </a:t>
            </a:r>
            <a:r>
              <a:rPr lang="en-US" altLang="ko-KR" dirty="0"/>
              <a:t>GPU</a:t>
            </a:r>
            <a:r>
              <a:rPr lang="ko-KR" altLang="en-US" dirty="0"/>
              <a:t>가 있는 경우 다른 </a:t>
            </a:r>
            <a:r>
              <a:rPr lang="en-US" altLang="ko-KR" dirty="0"/>
              <a:t>GPU</a:t>
            </a:r>
            <a:r>
              <a:rPr lang="ko-KR" altLang="en-US" dirty="0"/>
              <a:t>를 선택할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start = timer(): </a:t>
            </a:r>
            <a:r>
              <a:rPr lang="ko-KR" altLang="en-US" dirty="0"/>
              <a:t>학습 시작 시간을 기록합니다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history = </a:t>
            </a:r>
            <a:r>
              <a:rPr lang="en-US" altLang="ko-KR" dirty="0" err="1"/>
              <a:t>model.fit</a:t>
            </a:r>
            <a:r>
              <a:rPr lang="en-US" altLang="ko-KR" dirty="0"/>
              <a:t>(...): fit() </a:t>
            </a:r>
            <a:r>
              <a:rPr lang="ko-KR" altLang="en-US" dirty="0"/>
              <a:t>메서드를 사용하여 모델을 학습합니다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self.x_train</a:t>
            </a:r>
            <a:r>
              <a:rPr lang="ko-KR" altLang="en-US" dirty="0"/>
              <a:t>과 </a:t>
            </a:r>
            <a:r>
              <a:rPr lang="en-US" altLang="ko-KR" dirty="0" err="1"/>
              <a:t>self.y_train</a:t>
            </a:r>
            <a:r>
              <a:rPr lang="ko-KR" altLang="en-US" dirty="0"/>
              <a:t>은 입력 데이터와 레이블을 나타냅니다</a:t>
            </a:r>
            <a:r>
              <a:rPr lang="en-US" altLang="ko-KR" dirty="0"/>
              <a:t>. </a:t>
            </a:r>
            <a:r>
              <a:rPr lang="en-US" altLang="ko-KR" dirty="0" err="1"/>
              <a:t>batch_size</a:t>
            </a:r>
            <a:r>
              <a:rPr lang="ko-KR" altLang="en-US" dirty="0"/>
              <a:t>는 한 번에 모델에 입력되는 데이터 샘플의 수를 의미하며</a:t>
            </a:r>
            <a:r>
              <a:rPr lang="en-US" altLang="ko-KR" dirty="0"/>
              <a:t>, epochs</a:t>
            </a:r>
            <a:r>
              <a:rPr lang="ko-KR" altLang="en-US" dirty="0"/>
              <a:t>는 전체 데이터셋을 몇 번 반복해서 학습할 것인지를 나타냅니다</a:t>
            </a:r>
            <a:r>
              <a:rPr lang="en-US" altLang="ko-KR" dirty="0"/>
              <a:t>. callbacks </a:t>
            </a:r>
            <a:r>
              <a:rPr lang="ko-KR" altLang="en-US" dirty="0"/>
              <a:t>매개변수에는 학습 중에 호출될 </a:t>
            </a:r>
            <a:r>
              <a:rPr lang="ko-KR" altLang="en-US" dirty="0" err="1"/>
              <a:t>콜백</a:t>
            </a:r>
            <a:r>
              <a:rPr lang="ko-KR" altLang="en-US" dirty="0"/>
              <a:t> 함수들을 리스트로 전달합니다</a:t>
            </a:r>
            <a:r>
              <a:rPr lang="en-US" altLang="ko-KR" dirty="0"/>
              <a:t>. </a:t>
            </a:r>
            <a:r>
              <a:rPr lang="ko-KR" altLang="en-US" dirty="0"/>
              <a:t>여기서는 조기 종료를 위해 설정한 </a:t>
            </a:r>
            <a:r>
              <a:rPr lang="en-US" altLang="ko-KR" dirty="0" err="1"/>
              <a:t>early_stopping_cb</a:t>
            </a:r>
            <a:r>
              <a:rPr lang="ko-KR" altLang="en-US" dirty="0"/>
              <a:t>와 모델 저장을 위한 </a:t>
            </a:r>
            <a:r>
              <a:rPr lang="en-US" altLang="ko-KR" dirty="0" err="1"/>
              <a:t>checking_cb</a:t>
            </a:r>
            <a:r>
              <a:rPr lang="en-US" altLang="ko-KR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함수들을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end = timer(): </a:t>
            </a:r>
            <a:r>
              <a:rPr lang="ko-KR" altLang="en-US" dirty="0"/>
              <a:t>학습 종료 시간을 기록합니다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94F3-AA33-4301-9277-7B8A8BA398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58787F-6D5B-4D10-8230-E9AC3847C4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C81531-1276-4789-AE9C-EEDA7273111E}"/>
              </a:ext>
            </a:extLst>
          </p:cNvPr>
          <p:cNvSpPr/>
          <p:nvPr userDrawn="1"/>
        </p:nvSpPr>
        <p:spPr>
          <a:xfrm>
            <a:off x="-1" y="608522"/>
            <a:ext cx="12191999" cy="6192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5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FC8A6-D459-456F-BCF2-B43A5C2CDCA8}"/>
              </a:ext>
            </a:extLst>
          </p:cNvPr>
          <p:cNvSpPr txBox="1"/>
          <p:nvPr userDrawn="1"/>
        </p:nvSpPr>
        <p:spPr>
          <a:xfrm>
            <a:off x="10062889" y="6554543"/>
            <a:ext cx="212910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1" i="1" spc="0" dirty="0">
                <a:solidFill>
                  <a:srgbClr val="194083"/>
                </a:solidFill>
                <a:latin typeface="+mn-lt"/>
                <a:ea typeface="Source Sans Pro" panose="020B0503030403020204" pitchFamily="34" charset="0"/>
              </a:rPr>
              <a:t>Smart Solution For Your Smart Factory.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F84176-1DC2-41CF-99A4-14A316F1C1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10063" y="186925"/>
            <a:ext cx="1681935" cy="5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0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70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5DD5B2-BC63-4C07-96A5-AE67ABD574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397B2B-F172-4391-A027-AA7716B0F6AA}"/>
              </a:ext>
            </a:extLst>
          </p:cNvPr>
          <p:cNvSpPr/>
          <p:nvPr userDrawn="1"/>
        </p:nvSpPr>
        <p:spPr>
          <a:xfrm>
            <a:off x="-1" y="608522"/>
            <a:ext cx="12191999" cy="6192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5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4BEF4-8169-4DBD-8CD0-A7E09FEB277E}"/>
              </a:ext>
            </a:extLst>
          </p:cNvPr>
          <p:cNvSpPr txBox="1"/>
          <p:nvPr userDrawn="1"/>
        </p:nvSpPr>
        <p:spPr>
          <a:xfrm>
            <a:off x="10062889" y="6554543"/>
            <a:ext cx="212910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1" i="1" spc="0" dirty="0">
                <a:solidFill>
                  <a:srgbClr val="194083"/>
                </a:solidFill>
                <a:latin typeface="+mn-lt"/>
                <a:ea typeface="Source Sans Pro" panose="020B0503030403020204" pitchFamily="34" charset="0"/>
              </a:rPr>
              <a:t>Smart Solution For Your Smart Factory.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537BDE-B98E-4B2F-A2A7-157AED0F42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10063" y="186925"/>
            <a:ext cx="1681935" cy="5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5D3E8-9313-48F3-8FB0-4C20F943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B1736-FF79-4741-B36A-DA2908EBC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4FC593-252B-4AED-B038-2517C14F2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CBEEDC-DDCB-48EF-B9AB-2072DB08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2EF4-2C1F-4090-82DC-83543215DD4E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FE29-884E-476B-932E-C45A71D3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51C560-1DC0-4F87-9E85-41D9B8BC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97EB-846E-4AA3-A039-4B5D171B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8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1D45F-E56E-4027-B6FB-DF1109C7A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9C128-DF4B-4408-A566-DF19501EA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2FC9B3-942B-42EF-B40F-525BE4B0D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DB1345-603E-4117-AEFD-8F7F2B5AB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BB245D-CF9A-48B2-83C8-B795BDC04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2F3C07-D74B-49DB-A242-DFE16FD47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2EF4-2C1F-4090-82DC-83543215DD4E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9C2A3E-E62F-4489-8217-CE8F6E98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6F6BCC-E8F1-4A42-AADF-1A04E785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97EB-846E-4AA3-A039-4B5D171B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9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E242E-0B2F-4315-BFBA-8602FFE8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5868CA-D335-4745-B78B-4DB44BCE0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2EF4-2C1F-4090-82DC-83543215DD4E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D15DC4-49B3-4D54-9682-09C4EF01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FA21D8-D381-4932-B488-B5F65FBA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97EB-846E-4AA3-A039-4B5D171B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2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F92752-0DD9-4B34-B2F2-109B9BFE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2EF4-2C1F-4090-82DC-83543215DD4E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D560F7-ED2C-4310-8763-496E7E94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BE0719-022B-400F-B167-D9D8D1CE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97EB-846E-4AA3-A039-4B5D171B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2C86F-646F-4327-8797-84CAFD28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BEFCA9-DD6C-46EA-A074-F85DC51CA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79F32F-7257-4D01-AEFA-AA8BA0EB2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30EC6A-EB93-4F7F-B74C-762893C0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2EF4-2C1F-4090-82DC-83543215DD4E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8E5A23-773F-43C5-A7CE-17EFF70A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FFF85E-E230-4E1B-8E22-7455BC75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97EB-846E-4AA3-A039-4B5D171B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0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BF210-AA58-4A21-8600-8F7660B4E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855503-78D6-4CBB-B012-CD14A6F11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5B86BB-FDF8-4D82-B59B-ADCD6DA77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81C2E-2440-4F66-A220-30F29A0E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2EF4-2C1F-4090-82DC-83543215DD4E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D8F447-A8F2-48DC-9776-E4ADE726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9E8FD1-2EB4-4245-A880-1475CD32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97EB-846E-4AA3-A039-4B5D171B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7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C8BA4-84B6-4BD8-B9E2-80E68C15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98B11C-EBDB-4ECB-81B7-301E6BA38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44669-0CFB-4496-8C36-A08002184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2EF4-2C1F-4090-82DC-83543215DD4E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368CC-E195-4A4A-B2CB-ADFB39D8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6673E9-3019-4405-BA36-EE5DC2F00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97EB-846E-4AA3-A039-4B5D171B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7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8AE172-1DB3-417B-BB94-A3EEDF38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BCCB7F-1BFB-44C9-B35C-25E8C1753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4C64E-32CA-4433-BCA1-11AB65634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C2EF4-2C1F-4090-82DC-83543215DD4E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F3FE1-BA29-43E3-BA22-0ED089ED7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950DA-5009-4292-957E-949FE8EDD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997EB-846E-4AA3-A039-4B5D171B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9F44D1B-9915-40C2-A4C7-C73EEF93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CC90DB-9035-432A-8EE6-AB3F92D4BAE9}"/>
              </a:ext>
            </a:extLst>
          </p:cNvPr>
          <p:cNvSpPr txBox="1"/>
          <p:nvPr/>
        </p:nvSpPr>
        <p:spPr>
          <a:xfrm>
            <a:off x="568072" y="2228380"/>
            <a:ext cx="4428328" cy="9971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480" b="1" spc="-96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Futuremain.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830CD6-D5D2-46A0-B11C-A54F9BA7E95C}"/>
              </a:ext>
            </a:extLst>
          </p:cNvPr>
          <p:cNvSpPr txBox="1"/>
          <p:nvPr/>
        </p:nvSpPr>
        <p:spPr>
          <a:xfrm>
            <a:off x="637545" y="3136789"/>
            <a:ext cx="6538550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920" i="1" spc="-96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Smart Solution For Your Smart Factory</a:t>
            </a:r>
            <a:endParaRPr lang="ko-KR" altLang="en-US" sz="1920" i="1" spc="-96" dirty="0">
              <a:solidFill>
                <a:schemeClr val="bg1"/>
              </a:solidFill>
              <a:latin typeface="Calibri" panose="020F0502020204030204" pitchFamily="34" charset="0"/>
              <a:ea typeface="나눔바른고딕OTF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B07745-B69F-4510-9DD9-716560BFFF80}"/>
              </a:ext>
            </a:extLst>
          </p:cNvPr>
          <p:cNvSpPr txBox="1"/>
          <p:nvPr/>
        </p:nvSpPr>
        <p:spPr>
          <a:xfrm>
            <a:off x="8027091" y="6088983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FutureMain Co., Ltd.                </a:t>
            </a:r>
            <a:endParaRPr lang="ko-KR" altLang="en-US" sz="1200" dirty="0">
              <a:solidFill>
                <a:schemeClr val="bg1">
                  <a:alpha val="6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5F33DA-C900-466D-8068-99855C5D6AC3}"/>
              </a:ext>
            </a:extLst>
          </p:cNvPr>
          <p:cNvSpPr txBox="1"/>
          <p:nvPr/>
        </p:nvSpPr>
        <p:spPr>
          <a:xfrm>
            <a:off x="5792288" y="6304805"/>
            <a:ext cx="5936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25, </a:t>
            </a:r>
            <a:r>
              <a:rPr lang="en-US" altLang="ko-KR" sz="1200" dirty="0" err="1">
                <a:solidFill>
                  <a:schemeClr val="bg1"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Beopjo-ro</a:t>
            </a:r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altLang="ko-KR" sz="1200" dirty="0" err="1">
                <a:solidFill>
                  <a:schemeClr val="bg1"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Yeongtong-gu</a:t>
            </a:r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Suwon-</a:t>
            </a:r>
            <a:r>
              <a:rPr lang="en-US" altLang="ko-KR" sz="1200" dirty="0" err="1">
                <a:solidFill>
                  <a:schemeClr val="bg1"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</a:t>
            </a:r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Gyeonggi-do, Republic of Korea</a:t>
            </a:r>
            <a:endParaRPr lang="ko-KR" altLang="en-US" sz="1200" dirty="0">
              <a:solidFill>
                <a:schemeClr val="bg1">
                  <a:alpha val="6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F1742C-93DA-4D15-80B7-0ADEFA618977}"/>
              </a:ext>
            </a:extLst>
          </p:cNvPr>
          <p:cNvSpPr txBox="1"/>
          <p:nvPr/>
        </p:nvSpPr>
        <p:spPr>
          <a:xfrm>
            <a:off x="9963685" y="6088981"/>
            <a:ext cx="1765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www.futuremain.com</a:t>
            </a:r>
            <a:endParaRPr lang="ko-KR" altLang="en-US" sz="1200" dirty="0">
              <a:solidFill>
                <a:schemeClr val="bg1">
                  <a:alpha val="6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60F1F9-FCDE-442D-A5AE-285BB828A57B}"/>
              </a:ext>
            </a:extLst>
          </p:cNvPr>
          <p:cNvSpPr txBox="1"/>
          <p:nvPr/>
        </p:nvSpPr>
        <p:spPr>
          <a:xfrm>
            <a:off x="5096178" y="5183835"/>
            <a:ext cx="6538550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68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Big </a:t>
            </a:r>
            <a:r>
              <a:rPr lang="en-US" altLang="ko-KR" sz="1680" dirty="0" err="1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Data&amp;AI</a:t>
            </a:r>
            <a:r>
              <a:rPr lang="en-US" altLang="ko-KR" sz="168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based real time condition monitoring</a:t>
            </a:r>
          </a:p>
          <a:p>
            <a:pPr algn="r"/>
            <a:r>
              <a:rPr lang="en-US" altLang="ko-KR" sz="168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&amp;Automatic fault diagnosis solution</a:t>
            </a:r>
            <a:endParaRPr lang="ko-KR" altLang="en-US" sz="168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D47674-4DD9-43A0-B0BD-55564B9CF592}"/>
              </a:ext>
            </a:extLst>
          </p:cNvPr>
          <p:cNvSpPr/>
          <p:nvPr/>
        </p:nvSpPr>
        <p:spPr>
          <a:xfrm>
            <a:off x="642814" y="6243047"/>
            <a:ext cx="4634882" cy="371658"/>
          </a:xfrm>
          <a:prstGeom prst="rect">
            <a:avLst/>
          </a:prstGeom>
        </p:spPr>
        <p:txBody>
          <a:bodyPr wrap="square" lIns="77760" tIns="38880" rIns="0" bIns="0" anchor="ctr">
            <a:spAutoFit/>
          </a:bodyPr>
          <a:lstStyle/>
          <a:p>
            <a:r>
              <a:rPr lang="en-US" altLang="ko-KR" sz="1080" dirty="0">
                <a:solidFill>
                  <a:schemeClr val="bg1"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Futuremain’s CONFIDENTIAL intellectual property. </a:t>
            </a:r>
          </a:p>
          <a:p>
            <a:r>
              <a:rPr lang="en-US" altLang="ko-KR" sz="1080" dirty="0">
                <a:solidFill>
                  <a:schemeClr val="bg1">
                    <a:alpha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Any distribution without permission is not allowed.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744F7C1-BEA5-490C-AE38-9D71E71B7665}"/>
              </a:ext>
            </a:extLst>
          </p:cNvPr>
          <p:cNvSpPr/>
          <p:nvPr/>
        </p:nvSpPr>
        <p:spPr>
          <a:xfrm>
            <a:off x="11547840" y="5859744"/>
            <a:ext cx="70393" cy="7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16549D-9FE0-4D32-97AC-14B5DD0CA378}"/>
              </a:ext>
            </a:extLst>
          </p:cNvPr>
          <p:cNvSpPr/>
          <p:nvPr/>
        </p:nvSpPr>
        <p:spPr>
          <a:xfrm>
            <a:off x="11442249" y="5859744"/>
            <a:ext cx="70393" cy="7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5281455-5AAE-4181-B6CF-E04EFB761421}"/>
              </a:ext>
            </a:extLst>
          </p:cNvPr>
          <p:cNvSpPr/>
          <p:nvPr/>
        </p:nvSpPr>
        <p:spPr>
          <a:xfrm>
            <a:off x="11336659" y="5859744"/>
            <a:ext cx="70393" cy="7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296EA2-99F4-43E3-9A67-1EB3B6C9D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4" y="5660632"/>
            <a:ext cx="1496842" cy="539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2CA0C9-4A5B-4AAC-9CB9-08E424CEDA54}"/>
              </a:ext>
            </a:extLst>
          </p:cNvPr>
          <p:cNvSpPr txBox="1"/>
          <p:nvPr/>
        </p:nvSpPr>
        <p:spPr>
          <a:xfrm>
            <a:off x="568073" y="3635164"/>
            <a:ext cx="253726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80" b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Modeling</a:t>
            </a:r>
            <a:endParaRPr lang="en-US" altLang="ko-KR" sz="2880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776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97403F-7925-DB95-5743-14AD0A71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9" y="1187877"/>
            <a:ext cx="5660941" cy="50539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2317B3-4670-799A-CD4D-DA1B9DB383AD}"/>
              </a:ext>
            </a:extLst>
          </p:cNvPr>
          <p:cNvSpPr/>
          <p:nvPr/>
        </p:nvSpPr>
        <p:spPr>
          <a:xfrm>
            <a:off x="288036" y="2713471"/>
            <a:ext cx="3807713" cy="2424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다리꼴 1">
            <a:extLst>
              <a:ext uri="{FF2B5EF4-FFF2-40B4-BE49-F238E27FC236}">
                <a16:creationId xmlns:a16="http://schemas.microsoft.com/office/drawing/2014/main" id="{FDFE7A8E-8D6A-204B-A9D3-19EA575D8514}"/>
              </a:ext>
            </a:extLst>
          </p:cNvPr>
          <p:cNvSpPr/>
          <p:nvPr/>
        </p:nvSpPr>
        <p:spPr>
          <a:xfrm rot="16200000">
            <a:off x="4735655" y="1834583"/>
            <a:ext cx="720438" cy="2000252"/>
          </a:xfrm>
          <a:prstGeom prst="trapezoid">
            <a:avLst>
              <a:gd name="adj" fmla="val 31511"/>
            </a:avLst>
          </a:prstGeom>
          <a:gradFill flip="none" rotWithShape="1">
            <a:gsLst>
              <a:gs pos="0">
                <a:srgbClr val="2C2D30">
                  <a:alpha val="46000"/>
                </a:srgbClr>
              </a:gs>
              <a:gs pos="100000">
                <a:srgbClr val="81848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6E7BEA-B93E-6465-07D8-04011C0A8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21" r="32127" b="61824"/>
          <a:stretch/>
        </p:blipFill>
        <p:spPr>
          <a:xfrm>
            <a:off x="6075736" y="2474491"/>
            <a:ext cx="6116264" cy="720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3A9D7-3EF2-1F6F-AD37-9FAF7F75FFB1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analysis.ipynb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1916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0D786-C2C2-C205-4177-998192593C4D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analysis.ipynb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8B27C7-2383-C8BF-4AF2-B47E1BA9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9" y="1270811"/>
            <a:ext cx="11650492" cy="422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2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0D786-C2C2-C205-4177-998192593C4D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analysis.ipynb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1AA777-D196-0A73-F674-537EB14A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9" y="1133158"/>
            <a:ext cx="5229955" cy="24673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1FA89B-CBBC-A2BC-AFC4-29898E14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9" y="3683288"/>
            <a:ext cx="4122862" cy="285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7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0D786-C2C2-C205-4177-998192593C4D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analysis.ipynb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2C7422-6FD4-B8E2-950F-6200A796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9" y="1164053"/>
            <a:ext cx="9335803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2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0D786-C2C2-C205-4177-998192593C4D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analysis.ipynb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7F39E0-8499-DC1D-9E67-B54850DB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5" y="1236468"/>
            <a:ext cx="6382248" cy="28134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8EC65A-F98D-94AF-1E9B-6276EEE2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36" y="4236020"/>
            <a:ext cx="5912348" cy="23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2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0D786-C2C2-C205-4177-998192593C4D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analysis.ipynb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111F0D-96C1-217F-977C-1AF8B9F3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9" y="1175888"/>
            <a:ext cx="5020376" cy="4191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0B67F3-AECB-5B9E-6D77-FE184636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9" y="5458516"/>
            <a:ext cx="11380914" cy="12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62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03 LSTM</a:t>
            </a:r>
            <a:endParaRPr lang="ko-KR" altLang="en-US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FA3BF-B539-23D0-50CA-56939FC57080}"/>
              </a:ext>
            </a:extLst>
          </p:cNvPr>
          <p:cNvSpPr txBox="1"/>
          <p:nvPr/>
        </p:nvSpPr>
        <p:spPr>
          <a:xfrm>
            <a:off x="268069" y="933466"/>
            <a:ext cx="97810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ko-KR" altLang="en-US" dirty="0"/>
              <a:t>신경망 </a:t>
            </a:r>
            <a:r>
              <a:rPr lang="en-US" altLang="ko-KR" dirty="0"/>
              <a:t>: </a:t>
            </a:r>
            <a:r>
              <a:rPr lang="ko-KR" altLang="en-US" b="0" dirty="0"/>
              <a:t>인간의 두뇌에서 영감을 얻은 방식으로 데이터를 처리하도록 컴퓨터를 가르치는 인공 지능 방식</a:t>
            </a:r>
          </a:p>
        </p:txBody>
      </p:sp>
      <p:pic>
        <p:nvPicPr>
          <p:cNvPr id="6146" name="Picture 2" descr="Deep Learning(ANN, DNN, CNN, RNN, SLP, MLP) 비교">
            <a:extLst>
              <a:ext uri="{FF2B5EF4-FFF2-40B4-BE49-F238E27FC236}">
                <a16:creationId xmlns:a16="http://schemas.microsoft.com/office/drawing/2014/main" id="{187F846E-8A64-68D1-768B-14724C66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9" y="1455608"/>
            <a:ext cx="9365673" cy="46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1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03 LSTM</a:t>
            </a:r>
            <a:endParaRPr lang="ko-KR" altLang="en-US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FA3BF-B539-23D0-50CA-56939FC57080}"/>
              </a:ext>
            </a:extLst>
          </p:cNvPr>
          <p:cNvSpPr txBox="1"/>
          <p:nvPr/>
        </p:nvSpPr>
        <p:spPr>
          <a:xfrm>
            <a:off x="268069" y="933466"/>
            <a:ext cx="97810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ko-KR" altLang="en-US" dirty="0"/>
              <a:t>신경망 </a:t>
            </a:r>
            <a:r>
              <a:rPr lang="en-US" altLang="ko-KR" dirty="0"/>
              <a:t>: </a:t>
            </a:r>
            <a:r>
              <a:rPr lang="ko-KR" altLang="en-US" b="0" dirty="0"/>
              <a:t>인간의 두뇌에서 영감을 얻은 방식으로 데이터를 처리하도록 컴퓨터를 가르치는 인공 지능 방식</a:t>
            </a:r>
          </a:p>
        </p:txBody>
      </p:sp>
      <p:pic>
        <p:nvPicPr>
          <p:cNvPr id="6146" name="Picture 2" descr="Deep Learning(ANN, DNN, CNN, RNN, SLP, MLP) 비교">
            <a:extLst>
              <a:ext uri="{FF2B5EF4-FFF2-40B4-BE49-F238E27FC236}">
                <a16:creationId xmlns:a16="http://schemas.microsoft.com/office/drawing/2014/main" id="{187F846E-8A64-68D1-768B-14724C66F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9" t="395" r="45722" b="-395"/>
          <a:stretch/>
        </p:blipFill>
        <p:spPr bwMode="auto">
          <a:xfrm>
            <a:off x="268070" y="1455608"/>
            <a:ext cx="2201754" cy="46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he repeating module in an LSTM contains four interacting layers">
            <a:extLst>
              <a:ext uri="{FF2B5EF4-FFF2-40B4-BE49-F238E27FC236}">
                <a16:creationId xmlns:a16="http://schemas.microsoft.com/office/drawing/2014/main" id="{499D1D3C-91B5-278E-AC29-CFDDBF49E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330" y="2993039"/>
            <a:ext cx="7801069" cy="29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7C18A11-701E-938C-16EB-1F0D6D4AD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834" y="5486148"/>
            <a:ext cx="3175614" cy="5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6D666E-C61E-EE96-5F82-7DCDDFCBFFCC}"/>
              </a:ext>
            </a:extLst>
          </p:cNvPr>
          <p:cNvSpPr txBox="1"/>
          <p:nvPr/>
        </p:nvSpPr>
        <p:spPr>
          <a:xfrm>
            <a:off x="2665172" y="1238713"/>
            <a:ext cx="92587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br>
              <a:rPr lang="ko-KR" altLang="en-US" b="0" dirty="0"/>
            </a:br>
            <a:r>
              <a:rPr lang="en-US" altLang="ko-KR" dirty="0"/>
              <a:t>LSTM </a:t>
            </a:r>
            <a:r>
              <a:rPr lang="en-US" altLang="ko-KR" b="0" dirty="0"/>
              <a:t>(Long Short-Term Memory, </a:t>
            </a:r>
            <a:r>
              <a:rPr lang="ko-KR" altLang="en-US" b="0" dirty="0"/>
              <a:t> 장단기 메모리</a:t>
            </a:r>
            <a:r>
              <a:rPr lang="en-US" altLang="ko-KR" b="0" dirty="0"/>
              <a:t>)</a:t>
            </a:r>
            <a:r>
              <a:rPr lang="ko-KR" altLang="en-US" b="0" dirty="0"/>
              <a:t> </a:t>
            </a:r>
            <a:r>
              <a:rPr lang="en-US" altLang="ko-KR" b="0" dirty="0"/>
              <a:t>:</a:t>
            </a:r>
          </a:p>
          <a:p>
            <a:r>
              <a:rPr lang="ko-KR" altLang="en-US" b="0" dirty="0"/>
              <a:t>순환 신경망</a:t>
            </a:r>
            <a:r>
              <a:rPr lang="en-US" altLang="ko-KR" b="0" dirty="0"/>
              <a:t>(RNN) </a:t>
            </a:r>
            <a:r>
              <a:rPr lang="ko-KR" altLang="en-US" b="0" dirty="0"/>
              <a:t>기법의 하나</a:t>
            </a:r>
            <a:endParaRPr lang="en-US" altLang="ko-KR" b="0" dirty="0"/>
          </a:p>
          <a:p>
            <a:r>
              <a:rPr lang="ko-KR" altLang="en-US" b="0" dirty="0"/>
              <a:t>셀</a:t>
            </a:r>
            <a:r>
              <a:rPr lang="en-US" altLang="ko-KR" b="0" dirty="0"/>
              <a:t>, </a:t>
            </a:r>
            <a:r>
              <a:rPr lang="ko-KR" altLang="en-US" b="0" dirty="0"/>
              <a:t>입력 게이트</a:t>
            </a:r>
            <a:r>
              <a:rPr lang="en-US" altLang="ko-KR" b="0" dirty="0"/>
              <a:t>, </a:t>
            </a:r>
            <a:r>
              <a:rPr lang="ko-KR" altLang="en-US" b="0" dirty="0"/>
              <a:t>출력 게이트</a:t>
            </a:r>
            <a:r>
              <a:rPr lang="en-US" altLang="ko-KR" b="0" dirty="0"/>
              <a:t>, </a:t>
            </a:r>
            <a:r>
              <a:rPr lang="ko-KR" altLang="en-US" b="0" dirty="0"/>
              <a:t>망각 게이트를 이용해 </a:t>
            </a:r>
            <a:endParaRPr lang="en-US" altLang="ko-KR" b="0" dirty="0"/>
          </a:p>
          <a:p>
            <a:r>
              <a:rPr lang="ko-KR" altLang="en-US" b="0" dirty="0"/>
              <a:t>기존 순환 신경망</a:t>
            </a:r>
            <a:r>
              <a:rPr lang="en-US" altLang="ko-KR" b="0" dirty="0"/>
              <a:t>(RNN)</a:t>
            </a:r>
            <a:r>
              <a:rPr lang="ko-KR" altLang="en-US" b="0" dirty="0"/>
              <a:t>의 문제인 기울기 소멸 문제</a:t>
            </a:r>
            <a:r>
              <a:rPr lang="en-US" altLang="ko-KR" b="0" dirty="0"/>
              <a:t>(vanishing gradient problem)</a:t>
            </a:r>
            <a:r>
              <a:rPr lang="ko-KR" altLang="en-US" b="0" dirty="0"/>
              <a:t>를 방지하도록 개발</a:t>
            </a:r>
          </a:p>
        </p:txBody>
      </p:sp>
    </p:spTree>
    <p:extLst>
      <p:ext uri="{BB962C8B-B14F-4D97-AF65-F5344CB8AC3E}">
        <p14:creationId xmlns:p14="http://schemas.microsoft.com/office/powerpoint/2010/main" val="342366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03 LSTM</a:t>
            </a:r>
            <a:endParaRPr lang="ko-KR" altLang="en-US" b="1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FA3BF-B539-23D0-50CA-56939FC57080}"/>
              </a:ext>
            </a:extLst>
          </p:cNvPr>
          <p:cNvSpPr txBox="1"/>
          <p:nvPr/>
        </p:nvSpPr>
        <p:spPr>
          <a:xfrm>
            <a:off x="268069" y="1347399"/>
            <a:ext cx="97810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ko-KR" altLang="en-US" dirty="0"/>
              <a:t>신경망 </a:t>
            </a:r>
            <a:r>
              <a:rPr lang="en-US" altLang="ko-KR" dirty="0"/>
              <a:t>: </a:t>
            </a:r>
            <a:r>
              <a:rPr lang="ko-KR" altLang="en-US" b="0" dirty="0"/>
              <a:t>인간의 두뇌에서 영감을 얻은 방식으로 데이터를 처리하도록 컴퓨터를 가르치는 인공 지능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D666E-C61E-EE96-5F82-7DCDDFCBFFCC}"/>
              </a:ext>
            </a:extLst>
          </p:cNvPr>
          <p:cNvSpPr txBox="1"/>
          <p:nvPr/>
        </p:nvSpPr>
        <p:spPr>
          <a:xfrm>
            <a:off x="268069" y="1685953"/>
            <a:ext cx="102521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br>
              <a:rPr lang="ko-KR" altLang="en-US" b="0" dirty="0"/>
            </a:br>
            <a:r>
              <a:rPr lang="en-US" altLang="ko-KR" dirty="0"/>
              <a:t>LSTM </a:t>
            </a:r>
            <a:r>
              <a:rPr lang="en-US" altLang="ko-KR" b="0" dirty="0"/>
              <a:t>(Long Short-Term Memory, </a:t>
            </a:r>
            <a:r>
              <a:rPr lang="ko-KR" altLang="en-US" b="0" dirty="0"/>
              <a:t> 장단기 메모리</a:t>
            </a:r>
            <a:r>
              <a:rPr lang="en-US" altLang="ko-KR" b="0" dirty="0"/>
              <a:t>)</a:t>
            </a:r>
            <a:r>
              <a:rPr lang="ko-KR" altLang="en-US" b="0" dirty="0"/>
              <a:t> </a:t>
            </a:r>
            <a:r>
              <a:rPr lang="en-US" altLang="ko-KR" b="0" dirty="0"/>
              <a:t>:</a:t>
            </a:r>
          </a:p>
          <a:p>
            <a:r>
              <a:rPr lang="ko-KR" altLang="en-US" b="0" dirty="0"/>
              <a:t>순환 신경망</a:t>
            </a:r>
            <a:r>
              <a:rPr lang="en-US" altLang="ko-KR" b="0" dirty="0"/>
              <a:t>(RNN) </a:t>
            </a:r>
            <a:r>
              <a:rPr lang="ko-KR" altLang="en-US" b="0" dirty="0"/>
              <a:t>기법의 하나</a:t>
            </a:r>
            <a:endParaRPr lang="en-US" altLang="ko-KR" b="0" dirty="0"/>
          </a:p>
          <a:p>
            <a:r>
              <a:rPr lang="ko-KR" altLang="en-US" b="0" dirty="0"/>
              <a:t>셀</a:t>
            </a:r>
            <a:r>
              <a:rPr lang="en-US" altLang="ko-KR" b="0" dirty="0"/>
              <a:t>, </a:t>
            </a:r>
            <a:r>
              <a:rPr lang="ko-KR" altLang="en-US" b="0" dirty="0"/>
              <a:t>입력 게이트</a:t>
            </a:r>
            <a:r>
              <a:rPr lang="en-US" altLang="ko-KR" b="0" dirty="0"/>
              <a:t>, </a:t>
            </a:r>
            <a:r>
              <a:rPr lang="ko-KR" altLang="en-US" b="0" dirty="0"/>
              <a:t>출력 게이트</a:t>
            </a:r>
            <a:r>
              <a:rPr lang="en-US" altLang="ko-KR" b="0" dirty="0"/>
              <a:t>, </a:t>
            </a:r>
            <a:r>
              <a:rPr lang="ko-KR" altLang="en-US" b="0" dirty="0"/>
              <a:t>망각 게이트를 이용해 </a:t>
            </a:r>
            <a:endParaRPr lang="en-US" altLang="ko-KR" b="0" dirty="0"/>
          </a:p>
          <a:p>
            <a:r>
              <a:rPr lang="ko-KR" altLang="en-US" b="0" dirty="0"/>
              <a:t>기존 순환 신경망</a:t>
            </a:r>
            <a:r>
              <a:rPr lang="en-US" altLang="ko-KR" b="0" dirty="0"/>
              <a:t>(RNN)</a:t>
            </a:r>
            <a:r>
              <a:rPr lang="ko-KR" altLang="en-US" b="0" dirty="0"/>
              <a:t>의 문제인 기울기 소멸 문제</a:t>
            </a:r>
            <a:r>
              <a:rPr lang="en-US" altLang="ko-KR" b="0" dirty="0"/>
              <a:t>(vanishing gradient problem)</a:t>
            </a:r>
            <a:r>
              <a:rPr lang="ko-KR" altLang="en-US" b="0" dirty="0"/>
              <a:t>를 방지하도록 개발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679E69-23B1-88D8-7CE6-481B9B9DC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00"/>
          <a:stretch/>
        </p:blipFill>
        <p:spPr>
          <a:xfrm>
            <a:off x="5312228" y="3277725"/>
            <a:ext cx="6132731" cy="23550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5EB170-72F4-E3F8-31E0-23FF3954A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8" y="3475837"/>
            <a:ext cx="5152785" cy="215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80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B67EB4-8BDA-4314-AE35-3D462A0263BF}"/>
              </a:ext>
            </a:extLst>
          </p:cNvPr>
          <p:cNvSpPr/>
          <p:nvPr/>
        </p:nvSpPr>
        <p:spPr>
          <a:xfrm>
            <a:off x="171450" y="139874"/>
            <a:ext cx="11840660" cy="6566800"/>
          </a:xfrm>
          <a:prstGeom prst="rect">
            <a:avLst/>
          </a:prstGeom>
          <a:gradFill>
            <a:gsLst>
              <a:gs pos="25000">
                <a:srgbClr val="220E3F"/>
              </a:gs>
              <a:gs pos="48000">
                <a:srgbClr val="232D6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47E756-0541-4CE9-8F5C-6CE32F2B1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53129"/>
            <a:ext cx="11840660" cy="5553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E841E8-7A3B-4E2D-8761-794C139CA823}"/>
              </a:ext>
            </a:extLst>
          </p:cNvPr>
          <p:cNvSpPr txBox="1"/>
          <p:nvPr/>
        </p:nvSpPr>
        <p:spPr>
          <a:xfrm>
            <a:off x="919413" y="810289"/>
            <a:ext cx="273475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84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Thank you.</a:t>
            </a:r>
            <a:endParaRPr lang="ko-KR" altLang="en-US" sz="384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B82205-90B8-4C97-DFCF-6CA8C8D0B462}"/>
              </a:ext>
            </a:extLst>
          </p:cNvPr>
          <p:cNvSpPr txBox="1"/>
          <p:nvPr/>
        </p:nvSpPr>
        <p:spPr>
          <a:xfrm>
            <a:off x="4570793" y="690385"/>
            <a:ext cx="3551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getDataFunc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() : txt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파일 데이터 추출 메소드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01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4A260-DD6D-577F-D2AC-899555993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686"/>
          <a:stretch/>
        </p:blipFill>
        <p:spPr>
          <a:xfrm>
            <a:off x="1889465" y="910076"/>
            <a:ext cx="1928210" cy="509338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570D67E-C271-298A-F6D7-492CCB871270}"/>
              </a:ext>
            </a:extLst>
          </p:cNvPr>
          <p:cNvCxnSpPr>
            <a:cxnSpLocks/>
          </p:cNvCxnSpPr>
          <p:nvPr/>
        </p:nvCxnSpPr>
        <p:spPr>
          <a:xfrm>
            <a:off x="2059897" y="1157140"/>
            <a:ext cx="0" cy="4764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B05029D-F001-DE02-D551-627494C37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805" y="1064497"/>
            <a:ext cx="3239802" cy="811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2CFD5F-CE21-5135-EE33-115AE8978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745" y="1064497"/>
            <a:ext cx="3551784" cy="81132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306B4C-0CC2-211D-F68D-6D0252AB6E6F}"/>
              </a:ext>
            </a:extLst>
          </p:cNvPr>
          <p:cNvCxnSpPr>
            <a:cxnSpLocks/>
          </p:cNvCxnSpPr>
          <p:nvPr/>
        </p:nvCxnSpPr>
        <p:spPr>
          <a:xfrm>
            <a:off x="8354164" y="1511833"/>
            <a:ext cx="223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BD7CC60-4251-2AFF-C351-889489CF2F0D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258382" y="1470158"/>
            <a:ext cx="1374363" cy="13376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59B26E9-B099-8340-B8D2-B6EAE852F309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407567" y="2111431"/>
            <a:ext cx="1225178" cy="11134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4B50695-81A9-0B10-5088-385F963E1E7E}"/>
              </a:ext>
            </a:extLst>
          </p:cNvPr>
          <p:cNvSpPr txBox="1"/>
          <p:nvPr/>
        </p:nvSpPr>
        <p:spPr>
          <a:xfrm>
            <a:off x="4632745" y="1972931"/>
            <a:ext cx="225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make_model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(): LSTM, Dense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68539A-A732-6947-1812-0A0B54C70E39}"/>
              </a:ext>
            </a:extLst>
          </p:cNvPr>
          <p:cNvSpPr txBox="1"/>
          <p:nvPr/>
        </p:nvSpPr>
        <p:spPr>
          <a:xfrm>
            <a:off x="4632745" y="2218167"/>
            <a:ext cx="5939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model_compile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(): </a:t>
            </a:r>
            <a:r>
              <a:rPr lang="ko-KR" altLang="en-US" sz="12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회귀컴파일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모델링 조기종료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프로그램 실행시간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장치지정 코드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995C5A-1640-86ED-097D-E26774DB3844}"/>
              </a:ext>
            </a:extLst>
          </p:cNvPr>
          <p:cNvSpPr txBox="1"/>
          <p:nvPr/>
        </p:nvSpPr>
        <p:spPr>
          <a:xfrm>
            <a:off x="4638888" y="2494598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processing():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정규화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훈련 셋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((</a:t>
            </a:r>
            <a:r>
              <a:rPr lang="fr-FR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x_train, y_train, scaled_data, train_data,  scaler)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90E83E26-7300-9F6A-9F70-D102C75B5550}"/>
              </a:ext>
            </a:extLst>
          </p:cNvPr>
          <p:cNvCxnSpPr>
            <a:cxnSpLocks/>
          </p:cNvCxnSpPr>
          <p:nvPr/>
        </p:nvCxnSpPr>
        <p:spPr>
          <a:xfrm flipV="1">
            <a:off x="3598501" y="2601902"/>
            <a:ext cx="1034244" cy="871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0C68E7D8-4BAC-C439-EF22-86A1A94A0529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560628" y="2576823"/>
            <a:ext cx="1373231" cy="2327104"/>
          </a:xfrm>
          <a:prstGeom prst="bentConnector3">
            <a:avLst>
              <a:gd name="adj1" fmla="val 75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56311A4-BDAD-AE2F-9EA2-8A6840DD9424}"/>
              </a:ext>
            </a:extLst>
          </p:cNvPr>
          <p:cNvSpPr txBox="1"/>
          <p:nvPr/>
        </p:nvSpPr>
        <p:spPr>
          <a:xfrm>
            <a:off x="4933859" y="4211429"/>
            <a:ext cx="19094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추출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</a:t>
            </a:r>
            <a:r>
              <a:rPr lang="ko-KR" altLang="en-US" sz="12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설비별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구분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그래프 그리기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이상치 추출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이상치 정규화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이상치 모델링 학습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최적화 컴파일링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6275B203-EC01-9B89-36DB-18FBD62A864D}"/>
              </a:ext>
            </a:extLst>
          </p:cNvPr>
          <p:cNvCxnSpPr>
            <a:cxnSpLocks/>
          </p:cNvCxnSpPr>
          <p:nvPr/>
        </p:nvCxnSpPr>
        <p:spPr>
          <a:xfrm flipV="1">
            <a:off x="3203793" y="3888832"/>
            <a:ext cx="1428952" cy="871039"/>
          </a:xfrm>
          <a:prstGeom prst="bentConnector3">
            <a:avLst>
              <a:gd name="adj1" fmla="val 729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F4E87A4-0E60-DE24-C0D6-26366D682C7B}"/>
              </a:ext>
            </a:extLst>
          </p:cNvPr>
          <p:cNvSpPr txBox="1"/>
          <p:nvPr/>
        </p:nvSpPr>
        <p:spPr>
          <a:xfrm>
            <a:off x="4632745" y="3750332"/>
            <a:ext cx="4810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devide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altLang="ko-KR" sz="12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devide_equipment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altLang="ko-KR" sz="12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draw_five_graph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en-US" altLang="ko-KR" sz="12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draw_chart</a:t>
            </a:r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메소드</a:t>
            </a:r>
            <a:endParaRPr lang="en-US" altLang="ko-KR" sz="12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847334F-AA61-A5BD-73F8-5CCF5B44AD08}"/>
              </a:ext>
            </a:extLst>
          </p:cNvPr>
          <p:cNvCxnSpPr>
            <a:cxnSpLocks/>
          </p:cNvCxnSpPr>
          <p:nvPr/>
        </p:nvCxnSpPr>
        <p:spPr>
          <a:xfrm>
            <a:off x="3481352" y="5832315"/>
            <a:ext cx="1157536" cy="731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B2FC8F-F1EF-DF62-38FF-3F0CD7634CCB}"/>
              </a:ext>
            </a:extLst>
          </p:cNvPr>
          <p:cNvSpPr txBox="1"/>
          <p:nvPr/>
        </p:nvSpPr>
        <p:spPr>
          <a:xfrm>
            <a:off x="4724192" y="5959204"/>
            <a:ext cx="7705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패키지 모듈 버그 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? </a:t>
            </a:r>
            <a:r>
              <a:rPr lang="ko-KR" altLang="en-US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버전 충돌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?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h5 to pb, pb to </a:t>
            </a:r>
            <a:r>
              <a:rPr lang="en-US" altLang="ko-KR" sz="1200" b="1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onnx</a:t>
            </a:r>
            <a:endParaRPr lang="en-US" altLang="ko-KR" sz="1200" b="1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1200" b="1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load_model</a:t>
            </a:r>
            <a:endParaRPr lang="en-US" altLang="ko-KR" sz="1200" b="1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Could not interpret initializer identifier: {'</a:t>
            </a:r>
            <a:r>
              <a:rPr lang="en-US" altLang="ko-KR" sz="1200" b="1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class_name</a:t>
            </a:r>
            <a:r>
              <a:rPr lang="en-US" altLang="ko-KR" sz="1200" b="1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': 'Orthogonal', 'config': {'gain': 1.0, 'seed': None}}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B4A260-DD6D-577F-D2AC-899555993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99" b="-91"/>
          <a:stretch/>
        </p:blipFill>
        <p:spPr>
          <a:xfrm>
            <a:off x="20205" y="910076"/>
            <a:ext cx="1852913" cy="1584522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E8B0D34-3DFB-2DDE-E5D0-B5E9201E7F27}"/>
              </a:ext>
            </a:extLst>
          </p:cNvPr>
          <p:cNvCxnSpPr>
            <a:cxnSpLocks/>
          </p:cNvCxnSpPr>
          <p:nvPr/>
        </p:nvCxnSpPr>
        <p:spPr>
          <a:xfrm>
            <a:off x="2605910" y="3029682"/>
            <a:ext cx="499240" cy="0"/>
          </a:xfrm>
          <a:prstGeom prst="line">
            <a:avLst/>
          </a:prstGeom>
          <a:ln w="47625" cmpd="dbl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EEA1FED-838C-3396-B4AD-92F0DE2B9DBA}"/>
              </a:ext>
            </a:extLst>
          </p:cNvPr>
          <p:cNvGrpSpPr/>
          <p:nvPr/>
        </p:nvGrpSpPr>
        <p:grpSpPr>
          <a:xfrm>
            <a:off x="946662" y="967384"/>
            <a:ext cx="1738746" cy="4959339"/>
            <a:chOff x="946662" y="967384"/>
            <a:chExt cx="1738746" cy="4959339"/>
          </a:xfrm>
        </p:grpSpPr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5A4F231F-974D-7015-7251-A62FD17A20E8}"/>
                </a:ext>
              </a:extLst>
            </p:cNvPr>
            <p:cNvCxnSpPr>
              <a:cxnSpLocks/>
              <a:stCxn id="38" idx="1"/>
              <a:endCxn id="37" idx="3"/>
            </p:cNvCxnSpPr>
            <p:nvPr/>
          </p:nvCxnSpPr>
          <p:spPr>
            <a:xfrm rot="10800000">
              <a:off x="1327189" y="1015941"/>
              <a:ext cx="977692" cy="4862226"/>
            </a:xfrm>
            <a:prstGeom prst="bentConnector3">
              <a:avLst>
                <a:gd name="adj1" fmla="val 30515"/>
              </a:avLst>
            </a:prstGeom>
            <a:ln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58EF2B2-3F72-90EF-492A-8331A1560D3D}"/>
                </a:ext>
              </a:extLst>
            </p:cNvPr>
            <p:cNvSpPr/>
            <p:nvPr/>
          </p:nvSpPr>
          <p:spPr>
            <a:xfrm>
              <a:off x="946662" y="967384"/>
              <a:ext cx="380527" cy="971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428ACCE-1413-B443-740A-800DBBFFD152}"/>
                </a:ext>
              </a:extLst>
            </p:cNvPr>
            <p:cNvSpPr/>
            <p:nvPr/>
          </p:nvSpPr>
          <p:spPr>
            <a:xfrm>
              <a:off x="2304881" y="5829610"/>
              <a:ext cx="380527" cy="971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565B973-13EF-2BA5-76EF-6527A414C056}"/>
              </a:ext>
            </a:extLst>
          </p:cNvPr>
          <p:cNvGrpSpPr/>
          <p:nvPr/>
        </p:nvGrpSpPr>
        <p:grpSpPr>
          <a:xfrm>
            <a:off x="719546" y="1202578"/>
            <a:ext cx="2183133" cy="3605849"/>
            <a:chOff x="946662" y="967384"/>
            <a:chExt cx="2183133" cy="3605849"/>
          </a:xfrm>
        </p:grpSpPr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48315253-F79E-9346-67AF-4E3D72667853}"/>
                </a:ext>
              </a:extLst>
            </p:cNvPr>
            <p:cNvCxnSpPr>
              <a:cxnSpLocks/>
              <a:stCxn id="58" idx="1"/>
              <a:endCxn id="57" idx="3"/>
            </p:cNvCxnSpPr>
            <p:nvPr/>
          </p:nvCxnSpPr>
          <p:spPr>
            <a:xfrm rot="10800000">
              <a:off x="1327190" y="1015941"/>
              <a:ext cx="1422079" cy="3508736"/>
            </a:xfrm>
            <a:prstGeom prst="bentConnector3">
              <a:avLst>
                <a:gd name="adj1" fmla="val 23744"/>
              </a:avLst>
            </a:prstGeom>
            <a:ln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DAD39DC-DA38-E012-57BF-42118F6A6515}"/>
                </a:ext>
              </a:extLst>
            </p:cNvPr>
            <p:cNvSpPr/>
            <p:nvPr/>
          </p:nvSpPr>
          <p:spPr>
            <a:xfrm>
              <a:off x="946662" y="967384"/>
              <a:ext cx="380527" cy="971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71C6864-160B-8B83-3355-FBFEA9BF6C8B}"/>
                </a:ext>
              </a:extLst>
            </p:cNvPr>
            <p:cNvSpPr/>
            <p:nvPr/>
          </p:nvSpPr>
          <p:spPr>
            <a:xfrm>
              <a:off x="2749268" y="4476120"/>
              <a:ext cx="380527" cy="971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110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42902C-5A8D-B159-5767-3177F6F1FC59}"/>
              </a:ext>
            </a:extLst>
          </p:cNvPr>
          <p:cNvGrpSpPr/>
          <p:nvPr/>
        </p:nvGrpSpPr>
        <p:grpSpPr>
          <a:xfrm>
            <a:off x="3223705" y="3429000"/>
            <a:ext cx="8802328" cy="3096057"/>
            <a:chOff x="268069" y="947521"/>
            <a:chExt cx="8802328" cy="30960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EFF481-C97E-1AF0-087C-DE2A641B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69" y="947521"/>
              <a:ext cx="8802328" cy="309605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9F615E-EE0C-2419-FFDF-D9376EC7D47B}"/>
                </a:ext>
              </a:extLst>
            </p:cNvPr>
            <p:cNvSpPr/>
            <p:nvPr/>
          </p:nvSpPr>
          <p:spPr>
            <a:xfrm>
              <a:off x="1371599" y="3381375"/>
              <a:ext cx="7534275" cy="2667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21AEA4A-E087-0FCC-E760-9C774E30C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9" y="1130421"/>
            <a:ext cx="8198059" cy="2548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DB26BB-0F98-3C7B-E1B7-FA40677EE24B}"/>
              </a:ext>
            </a:extLst>
          </p:cNvPr>
          <p:cNvSpPr txBox="1"/>
          <p:nvPr/>
        </p:nvSpPr>
        <p:spPr>
          <a:xfrm>
            <a:off x="2493531" y="3401467"/>
            <a:ext cx="7665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C:\Users\user\Desktop\modeling_cy\analysis\DA_hwaseung\</a:t>
            </a:r>
            <a:r>
              <a:rPr lang="en-US" altLang="ko-KR" sz="1200" b="1" dirty="0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analysis.ipynb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3E567-B035-34BE-7CFA-FEC2AA7F26E0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analysis.ipynb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60906-E1AA-7190-0E3E-5EE44036CDB5}"/>
              </a:ext>
            </a:extLst>
          </p:cNvPr>
          <p:cNvSpPr txBox="1"/>
          <p:nvPr/>
        </p:nvSpPr>
        <p:spPr>
          <a:xfrm>
            <a:off x="10178760" y="3033497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b="1" dirty="0">
                <a:highlight>
                  <a:srgbClr val="C0C0C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getdata.py</a:t>
            </a:r>
            <a:endParaRPr lang="ko-KR" altLang="en-US" sz="16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3210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9D9253-44D0-A4A4-BCEE-336E513E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" y="1163778"/>
            <a:ext cx="4805619" cy="5456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FF15D-BF3C-F935-3C97-4F0E8FC40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12" y="6388102"/>
            <a:ext cx="1290738" cy="2222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2322A0-B83A-9CBA-5118-138816C0F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2" t="39024" r="19788" b="34746"/>
          <a:stretch/>
        </p:blipFill>
        <p:spPr>
          <a:xfrm>
            <a:off x="6018224" y="3968749"/>
            <a:ext cx="5610295" cy="23355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0CB609-A775-7E5D-7742-BEA4E70BB0CA}"/>
              </a:ext>
            </a:extLst>
          </p:cNvPr>
          <p:cNvSpPr/>
          <p:nvPr/>
        </p:nvSpPr>
        <p:spPr>
          <a:xfrm>
            <a:off x="788866" y="3225800"/>
            <a:ext cx="2402877" cy="1485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FB2E55E1-B72C-4AD3-6F8F-24A3E7493CA7}"/>
              </a:ext>
            </a:extLst>
          </p:cNvPr>
          <p:cNvSpPr/>
          <p:nvPr/>
        </p:nvSpPr>
        <p:spPr>
          <a:xfrm rot="16200000">
            <a:off x="3068428" y="3349110"/>
            <a:ext cx="3082354" cy="2835720"/>
          </a:xfrm>
          <a:custGeom>
            <a:avLst/>
            <a:gdLst>
              <a:gd name="connsiteX0" fmla="*/ 0 w 2019300"/>
              <a:gd name="connsiteY0" fmla="*/ 2826481 h 2826481"/>
              <a:gd name="connsiteX1" fmla="*/ 276220 w 2019300"/>
              <a:gd name="connsiteY1" fmla="*/ 0 h 2826481"/>
              <a:gd name="connsiteX2" fmla="*/ 1743080 w 2019300"/>
              <a:gd name="connsiteY2" fmla="*/ 0 h 2826481"/>
              <a:gd name="connsiteX3" fmla="*/ 2019300 w 2019300"/>
              <a:gd name="connsiteY3" fmla="*/ 2826481 h 2826481"/>
              <a:gd name="connsiteX4" fmla="*/ 0 w 2019300"/>
              <a:gd name="connsiteY4" fmla="*/ 2826481 h 2826481"/>
              <a:gd name="connsiteX0" fmla="*/ 0 w 3571010"/>
              <a:gd name="connsiteY0" fmla="*/ 2992738 h 2992738"/>
              <a:gd name="connsiteX1" fmla="*/ 1827930 w 3571010"/>
              <a:gd name="connsiteY1" fmla="*/ 0 h 2992738"/>
              <a:gd name="connsiteX2" fmla="*/ 3294790 w 3571010"/>
              <a:gd name="connsiteY2" fmla="*/ 0 h 2992738"/>
              <a:gd name="connsiteX3" fmla="*/ 3571010 w 3571010"/>
              <a:gd name="connsiteY3" fmla="*/ 2826481 h 2992738"/>
              <a:gd name="connsiteX4" fmla="*/ 0 w 3571010"/>
              <a:gd name="connsiteY4" fmla="*/ 2992738 h 2992738"/>
              <a:gd name="connsiteX0" fmla="*/ 0 w 3294790"/>
              <a:gd name="connsiteY0" fmla="*/ 2992738 h 3011208"/>
              <a:gd name="connsiteX1" fmla="*/ 1827930 w 3294790"/>
              <a:gd name="connsiteY1" fmla="*/ 0 h 3011208"/>
              <a:gd name="connsiteX2" fmla="*/ 3294790 w 3294790"/>
              <a:gd name="connsiteY2" fmla="*/ 0 h 3011208"/>
              <a:gd name="connsiteX3" fmla="*/ 1982356 w 3294790"/>
              <a:gd name="connsiteY3" fmla="*/ 3011208 h 3011208"/>
              <a:gd name="connsiteX4" fmla="*/ 0 w 3294790"/>
              <a:gd name="connsiteY4" fmla="*/ 2992738 h 3011208"/>
              <a:gd name="connsiteX0" fmla="*/ 0 w 3294790"/>
              <a:gd name="connsiteY0" fmla="*/ 2992738 h 2992738"/>
              <a:gd name="connsiteX1" fmla="*/ 1827930 w 3294790"/>
              <a:gd name="connsiteY1" fmla="*/ 0 h 2992738"/>
              <a:gd name="connsiteX2" fmla="*/ 3294790 w 3294790"/>
              <a:gd name="connsiteY2" fmla="*/ 0 h 2992738"/>
              <a:gd name="connsiteX3" fmla="*/ 2527302 w 3294790"/>
              <a:gd name="connsiteY3" fmla="*/ 2826481 h 2992738"/>
              <a:gd name="connsiteX4" fmla="*/ 0 w 3294790"/>
              <a:gd name="connsiteY4" fmla="*/ 2992738 h 2992738"/>
              <a:gd name="connsiteX0" fmla="*/ 0 w 3082354"/>
              <a:gd name="connsiteY0" fmla="*/ 2835720 h 2835720"/>
              <a:gd name="connsiteX1" fmla="*/ 1615494 w 3082354"/>
              <a:gd name="connsiteY1" fmla="*/ 0 h 2835720"/>
              <a:gd name="connsiteX2" fmla="*/ 3082354 w 3082354"/>
              <a:gd name="connsiteY2" fmla="*/ 0 h 2835720"/>
              <a:gd name="connsiteX3" fmla="*/ 2314866 w 3082354"/>
              <a:gd name="connsiteY3" fmla="*/ 2826481 h 2835720"/>
              <a:gd name="connsiteX4" fmla="*/ 0 w 3082354"/>
              <a:gd name="connsiteY4" fmla="*/ 2835720 h 2835720"/>
              <a:gd name="connsiteX0" fmla="*/ 0 w 3082354"/>
              <a:gd name="connsiteY0" fmla="*/ 2835720 h 2835720"/>
              <a:gd name="connsiteX1" fmla="*/ 1615494 w 3082354"/>
              <a:gd name="connsiteY1" fmla="*/ 0 h 2835720"/>
              <a:gd name="connsiteX2" fmla="*/ 3082354 w 3082354"/>
              <a:gd name="connsiteY2" fmla="*/ 0 h 2835720"/>
              <a:gd name="connsiteX3" fmla="*/ 2361048 w 3082354"/>
              <a:gd name="connsiteY3" fmla="*/ 2826481 h 2835720"/>
              <a:gd name="connsiteX4" fmla="*/ 0 w 3082354"/>
              <a:gd name="connsiteY4" fmla="*/ 2835720 h 2835720"/>
              <a:gd name="connsiteX0" fmla="*/ 0 w 3082354"/>
              <a:gd name="connsiteY0" fmla="*/ 2835720 h 2835720"/>
              <a:gd name="connsiteX1" fmla="*/ 1615494 w 3082354"/>
              <a:gd name="connsiteY1" fmla="*/ 0 h 2835720"/>
              <a:gd name="connsiteX2" fmla="*/ 3082354 w 3082354"/>
              <a:gd name="connsiteY2" fmla="*/ 0 h 2835720"/>
              <a:gd name="connsiteX3" fmla="*/ 2333339 w 3082354"/>
              <a:gd name="connsiteY3" fmla="*/ 2826481 h 2835720"/>
              <a:gd name="connsiteX4" fmla="*/ 0 w 3082354"/>
              <a:gd name="connsiteY4" fmla="*/ 2835720 h 283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2354" h="2835720">
                <a:moveTo>
                  <a:pt x="0" y="2835720"/>
                </a:moveTo>
                <a:lnTo>
                  <a:pt x="1615494" y="0"/>
                </a:lnTo>
                <a:lnTo>
                  <a:pt x="3082354" y="0"/>
                </a:lnTo>
                <a:lnTo>
                  <a:pt x="2333339" y="2826481"/>
                </a:lnTo>
                <a:lnTo>
                  <a:pt x="0" y="2835720"/>
                </a:lnTo>
                <a:close/>
              </a:path>
            </a:pathLst>
          </a:custGeom>
          <a:gradFill flip="none" rotWithShape="1">
            <a:gsLst>
              <a:gs pos="0">
                <a:srgbClr val="2C2D30">
                  <a:alpha val="46000"/>
                </a:srgbClr>
              </a:gs>
              <a:gs pos="100000">
                <a:srgbClr val="81848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06AD3-5F07-FAD0-0FEE-13239168C208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highlight>
                  <a:srgbClr val="C0C0C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pPr algn="l"/>
            <a:r>
              <a:rPr lang="en-US" altLang="ko-KR" dirty="0"/>
              <a:t>getdata.py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983117-3ED5-5B99-DA44-5F84C2D92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225" y="2424544"/>
            <a:ext cx="5624671" cy="14085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CBEAA2-4744-4879-208C-A85DC4EB9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226" y="1064497"/>
            <a:ext cx="5610294" cy="12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0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739999-32D9-E7F2-353F-C5A25E7B8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9" y="1147187"/>
            <a:ext cx="3754572" cy="43204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B15DF6-F3C8-27D7-1A7A-2DDC10B04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9" y="5569376"/>
            <a:ext cx="10024455" cy="11082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B5D187-8BA7-421E-C3FC-1B126154FC5D}"/>
              </a:ext>
            </a:extLst>
          </p:cNvPr>
          <p:cNvSpPr/>
          <p:nvPr/>
        </p:nvSpPr>
        <p:spPr>
          <a:xfrm>
            <a:off x="345916" y="2082068"/>
            <a:ext cx="2103655" cy="10572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90B8F389-9EF1-7714-F8B9-A37034EECC3C}"/>
              </a:ext>
            </a:extLst>
          </p:cNvPr>
          <p:cNvSpPr/>
          <p:nvPr/>
        </p:nvSpPr>
        <p:spPr>
          <a:xfrm rot="16200000">
            <a:off x="2853163" y="1197463"/>
            <a:ext cx="2019300" cy="2826481"/>
          </a:xfrm>
          <a:prstGeom prst="trapezoid">
            <a:avLst>
              <a:gd name="adj" fmla="val 23113"/>
            </a:avLst>
          </a:prstGeom>
          <a:gradFill flip="none" rotWithShape="1">
            <a:gsLst>
              <a:gs pos="0">
                <a:srgbClr val="2C2D30">
                  <a:alpha val="46000"/>
                </a:srgbClr>
              </a:gs>
              <a:gs pos="100000">
                <a:srgbClr val="81848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931CC-3E9F-62F4-0D0E-B002D731A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" t="22267" r="34287" b="53262"/>
          <a:stretch/>
        </p:blipFill>
        <p:spPr>
          <a:xfrm>
            <a:off x="5276054" y="1601053"/>
            <a:ext cx="4620752" cy="2019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3E6C57-4F59-6842-4DF5-38F40A419942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analysis.ipynb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4396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9CAABD-BD42-54AF-BB8C-52EAB188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5" y="1099500"/>
            <a:ext cx="8592749" cy="1209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A0C7A8-AB78-8D2B-824E-944D9667C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75" y="2869115"/>
            <a:ext cx="5189416" cy="38668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78B4B40-B0EA-40C7-4F93-656E142E60EE}"/>
              </a:ext>
            </a:extLst>
          </p:cNvPr>
          <p:cNvSpPr/>
          <p:nvPr/>
        </p:nvSpPr>
        <p:spPr>
          <a:xfrm>
            <a:off x="651666" y="4256809"/>
            <a:ext cx="4495566" cy="2190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973D83E0-E40C-54F8-78B2-6AEBC41EC44A}"/>
              </a:ext>
            </a:extLst>
          </p:cNvPr>
          <p:cNvSpPr/>
          <p:nvPr/>
        </p:nvSpPr>
        <p:spPr>
          <a:xfrm rot="16200000">
            <a:off x="5403995" y="3797837"/>
            <a:ext cx="640273" cy="1137016"/>
          </a:xfrm>
          <a:prstGeom prst="trapezoid">
            <a:avLst>
              <a:gd name="adj" fmla="val 33636"/>
            </a:avLst>
          </a:prstGeom>
          <a:gradFill flip="none" rotWithShape="1">
            <a:gsLst>
              <a:gs pos="0">
                <a:srgbClr val="2C2D30">
                  <a:alpha val="46000"/>
                </a:srgbClr>
              </a:gs>
              <a:gs pos="100000">
                <a:srgbClr val="81848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BFD1EC-913F-0A50-1F1E-453F1E560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8" t="33791" r="43852" b="58566"/>
          <a:stretch/>
        </p:blipFill>
        <p:spPr>
          <a:xfrm>
            <a:off x="6292640" y="4046208"/>
            <a:ext cx="5652705" cy="640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57D530-B315-BCF8-29A7-9843862600BB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analysis.ipynb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3C129-9F32-CE73-B094-B22106C76A77}"/>
              </a:ext>
            </a:extLst>
          </p:cNvPr>
          <p:cNvSpPr txBox="1"/>
          <p:nvPr/>
        </p:nvSpPr>
        <p:spPr>
          <a:xfrm>
            <a:off x="268069" y="2431189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highlight>
                  <a:srgbClr val="C0C0C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en-US" altLang="ko-KR" dirty="0"/>
              <a:t>preprocessing.py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194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97403F-7925-DB95-5743-14AD0A71B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9" y="1270924"/>
            <a:ext cx="5660941" cy="505392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35783D6-95E3-3D3A-F7E1-F3FECCF7A9AD}"/>
              </a:ext>
            </a:extLst>
          </p:cNvPr>
          <p:cNvGrpSpPr/>
          <p:nvPr/>
        </p:nvGrpSpPr>
        <p:grpSpPr>
          <a:xfrm>
            <a:off x="288036" y="1270811"/>
            <a:ext cx="6055349" cy="1621932"/>
            <a:chOff x="734793" y="3606635"/>
            <a:chExt cx="6055349" cy="16219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B2317B3-4670-799A-CD4D-DA1B9DB383AD}"/>
                </a:ext>
              </a:extLst>
            </p:cNvPr>
            <p:cNvSpPr/>
            <p:nvPr/>
          </p:nvSpPr>
          <p:spPr>
            <a:xfrm>
              <a:off x="734793" y="3924300"/>
              <a:ext cx="3298000" cy="51707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7E55B955-7FD3-1494-6AB3-B456E5158D21}"/>
                </a:ext>
              </a:extLst>
            </p:cNvPr>
            <p:cNvSpPr/>
            <p:nvPr/>
          </p:nvSpPr>
          <p:spPr>
            <a:xfrm rot="16200000">
              <a:off x="4600502" y="3038927"/>
              <a:ext cx="1621932" cy="2757348"/>
            </a:xfrm>
            <a:custGeom>
              <a:avLst/>
              <a:gdLst>
                <a:gd name="connsiteX0" fmla="*/ 0 w 1666925"/>
                <a:gd name="connsiteY0" fmla="*/ 2714525 h 2714525"/>
                <a:gd name="connsiteX1" fmla="*/ 570722 w 1666925"/>
                <a:gd name="connsiteY1" fmla="*/ 0 h 2714525"/>
                <a:gd name="connsiteX2" fmla="*/ 1096203 w 1666925"/>
                <a:gd name="connsiteY2" fmla="*/ 0 h 2714525"/>
                <a:gd name="connsiteX3" fmla="*/ 1666925 w 1666925"/>
                <a:gd name="connsiteY3" fmla="*/ 2714525 h 2714525"/>
                <a:gd name="connsiteX4" fmla="*/ 0 w 1666925"/>
                <a:gd name="connsiteY4" fmla="*/ 2714525 h 2714525"/>
                <a:gd name="connsiteX0" fmla="*/ 0 w 1841096"/>
                <a:gd name="connsiteY0" fmla="*/ 2749359 h 2749359"/>
                <a:gd name="connsiteX1" fmla="*/ 744893 w 1841096"/>
                <a:gd name="connsiteY1" fmla="*/ 0 h 2749359"/>
                <a:gd name="connsiteX2" fmla="*/ 1270374 w 1841096"/>
                <a:gd name="connsiteY2" fmla="*/ 0 h 2749359"/>
                <a:gd name="connsiteX3" fmla="*/ 1841096 w 1841096"/>
                <a:gd name="connsiteY3" fmla="*/ 2714525 h 2749359"/>
                <a:gd name="connsiteX4" fmla="*/ 0 w 1841096"/>
                <a:gd name="connsiteY4" fmla="*/ 2749359 h 2749359"/>
                <a:gd name="connsiteX0" fmla="*/ 0 w 1571132"/>
                <a:gd name="connsiteY0" fmla="*/ 2749359 h 2749359"/>
                <a:gd name="connsiteX1" fmla="*/ 744893 w 1571132"/>
                <a:gd name="connsiteY1" fmla="*/ 0 h 2749359"/>
                <a:gd name="connsiteX2" fmla="*/ 1270374 w 1571132"/>
                <a:gd name="connsiteY2" fmla="*/ 0 h 2749359"/>
                <a:gd name="connsiteX3" fmla="*/ 1571132 w 1571132"/>
                <a:gd name="connsiteY3" fmla="*/ 2731945 h 2749359"/>
                <a:gd name="connsiteX4" fmla="*/ 0 w 1571132"/>
                <a:gd name="connsiteY4" fmla="*/ 2749359 h 2749359"/>
                <a:gd name="connsiteX0" fmla="*/ 0 w 1609230"/>
                <a:gd name="connsiteY0" fmla="*/ 2755709 h 2755709"/>
                <a:gd name="connsiteX1" fmla="*/ 782991 w 1609230"/>
                <a:gd name="connsiteY1" fmla="*/ 0 h 2755709"/>
                <a:gd name="connsiteX2" fmla="*/ 1308472 w 1609230"/>
                <a:gd name="connsiteY2" fmla="*/ 0 h 2755709"/>
                <a:gd name="connsiteX3" fmla="*/ 1609230 w 1609230"/>
                <a:gd name="connsiteY3" fmla="*/ 2731945 h 2755709"/>
                <a:gd name="connsiteX4" fmla="*/ 0 w 1609230"/>
                <a:gd name="connsiteY4" fmla="*/ 2755709 h 2755709"/>
                <a:gd name="connsiteX0" fmla="*/ 0 w 1621932"/>
                <a:gd name="connsiteY0" fmla="*/ 2755709 h 2757348"/>
                <a:gd name="connsiteX1" fmla="*/ 782991 w 1621932"/>
                <a:gd name="connsiteY1" fmla="*/ 0 h 2757348"/>
                <a:gd name="connsiteX2" fmla="*/ 1308472 w 1621932"/>
                <a:gd name="connsiteY2" fmla="*/ 0 h 2757348"/>
                <a:gd name="connsiteX3" fmla="*/ 1621932 w 1621932"/>
                <a:gd name="connsiteY3" fmla="*/ 2757348 h 2757348"/>
                <a:gd name="connsiteX4" fmla="*/ 0 w 1621932"/>
                <a:gd name="connsiteY4" fmla="*/ 2755709 h 275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1932" h="2757348">
                  <a:moveTo>
                    <a:pt x="0" y="2755709"/>
                  </a:moveTo>
                  <a:lnTo>
                    <a:pt x="782991" y="0"/>
                  </a:lnTo>
                  <a:lnTo>
                    <a:pt x="1308472" y="0"/>
                  </a:lnTo>
                  <a:lnTo>
                    <a:pt x="1621932" y="2757348"/>
                  </a:lnTo>
                  <a:lnTo>
                    <a:pt x="0" y="275570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C2D30">
                    <a:alpha val="46000"/>
                  </a:srgbClr>
                </a:gs>
                <a:gs pos="100000">
                  <a:srgbClr val="81848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F8A7C0-C1E2-A4BC-1CD5-AF8E461B0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41" b="80808"/>
          <a:stretch/>
        </p:blipFill>
        <p:spPr>
          <a:xfrm>
            <a:off x="6320529" y="1270924"/>
            <a:ext cx="5443742" cy="1600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AECF1A-9AF6-1393-6E8F-27E39B84592E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highlight>
                  <a:srgbClr val="FFFF0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analysis.ipynb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555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DE5BB2-93DF-A869-6E26-C27905045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9" y="1108902"/>
            <a:ext cx="7102549" cy="54061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9BF80-6A42-ADA9-144A-644D0997D574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highlight>
                  <a:srgbClr val="C0C0C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en-US" altLang="ko-KR" dirty="0"/>
              <a:t>modeling.py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30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8A57B62-F860-D6BB-361C-F3A7D7652813}"/>
              </a:ext>
            </a:extLst>
          </p:cNvPr>
          <p:cNvSpPr txBox="1"/>
          <p:nvPr/>
        </p:nvSpPr>
        <p:spPr>
          <a:xfrm>
            <a:off x="268069" y="121997"/>
            <a:ext cx="412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02 </a:t>
            </a:r>
            <a:r>
              <a:rPr lang="ko-KR" altLang="en-US" b="1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83670-8A36-169E-78E7-FD39EC0FD1E2}"/>
              </a:ext>
            </a:extLst>
          </p:cNvPr>
          <p:cNvSpPr txBox="1"/>
          <p:nvPr/>
        </p:nvSpPr>
        <p:spPr>
          <a:xfrm>
            <a:off x="268069" y="711793"/>
            <a:ext cx="1847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highlight>
                  <a:srgbClr val="C0C0C0"/>
                </a:highlight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en-US" altLang="ko-KR" dirty="0"/>
              <a:t>modeling.py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B6DE34-B207-45B8-F564-DBC86191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9" y="1270811"/>
            <a:ext cx="6483713" cy="51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4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Form" id="{0B85CC2E-18F3-4724-A78B-B198A2F8480B}" vid="{F3A83DE8-2334-437E-A415-47826F0AAB6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python analysis PPT</Template>
  <TotalTime>1070</TotalTime>
  <Words>1152</Words>
  <Application>Microsoft Office PowerPoint</Application>
  <PresentationFormat>와이드스크린</PresentationFormat>
  <Paragraphs>118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나눔바른고딕OTF</vt:lpstr>
      <vt:lpstr>나눔바른고딕OTF Light</vt:lpstr>
      <vt:lpstr>나눔스퀘어OTF_ac Bold</vt:lpstr>
      <vt:lpstr>맑은 고딕</vt:lpstr>
      <vt:lpstr>Arial</vt:lpstr>
      <vt:lpstr>Calibri</vt:lpstr>
      <vt:lpstr>Calibri Light</vt:lpstr>
      <vt:lpstr>Source Sans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futuremain2</dc:creator>
  <cp:lastModifiedBy>futuremain2</cp:lastModifiedBy>
  <cp:revision>87</cp:revision>
  <cp:lastPrinted>2022-05-10T04:53:29Z</cp:lastPrinted>
  <dcterms:created xsi:type="dcterms:W3CDTF">2024-06-13T00:20:16Z</dcterms:created>
  <dcterms:modified xsi:type="dcterms:W3CDTF">2024-06-18T00:35:59Z</dcterms:modified>
</cp:coreProperties>
</file>